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6" r:id="rId1"/>
  </p:sldMasterIdLst>
  <p:sldIdLst>
    <p:sldId id="256" r:id="rId2"/>
    <p:sldId id="257" r:id="rId3"/>
    <p:sldId id="268" r:id="rId4"/>
    <p:sldId id="262" r:id="rId5"/>
    <p:sldId id="259" r:id="rId6"/>
    <p:sldId id="277" r:id="rId7"/>
    <p:sldId id="263" r:id="rId8"/>
    <p:sldId id="260" r:id="rId9"/>
    <p:sldId id="264" r:id="rId10"/>
    <p:sldId id="280" r:id="rId11"/>
    <p:sldId id="281" r:id="rId12"/>
    <p:sldId id="270" r:id="rId13"/>
    <p:sldId id="269" r:id="rId14"/>
    <p:sldId id="282" r:id="rId15"/>
    <p:sldId id="271" r:id="rId16"/>
    <p:sldId id="272" r:id="rId17"/>
    <p:sldId id="273" r:id="rId18"/>
    <p:sldId id="265" r:id="rId19"/>
    <p:sldId id="266" r:id="rId20"/>
    <p:sldId id="283" r:id="rId21"/>
    <p:sldId id="284" r:id="rId22"/>
    <p:sldId id="274" r:id="rId23"/>
    <p:sldId id="278" r:id="rId24"/>
    <p:sldId id="276" r:id="rId25"/>
    <p:sldId id="275" r:id="rId26"/>
    <p:sldId id="267" r:id="rId27"/>
  </p:sldIdLst>
  <p:sldSz cx="18288000" cy="10287000"/>
  <p:notesSz cx="6858000" cy="9144000"/>
  <p:embeddedFontLst>
    <p:embeddedFont>
      <p:font typeface="Century Gothic" panose="020B0502020202020204" pitchFamily="34"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Feel Free Playful" panose="020B0604020202020204" charset="0"/>
      <p:regular r:id="rId36"/>
    </p:embeddedFont>
    <p:embeddedFont>
      <p:font typeface="Fredoka" panose="020B0604020202020204" charset="0"/>
      <p:regular r:id="rId37"/>
    </p:embeddedFont>
    <p:embeddedFont>
      <p:font typeface="Sharpie" panose="020B0604020202020204" charset="-79"/>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2FA88-7148-016E-3492-BDA586FF2F5C}" v="22" dt="2026-05-26T14:13:52.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37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819150" y="-7144"/>
            <a:ext cx="7522368" cy="10294145"/>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p:cNvSpPr>
            <a:spLocks noGrp="1"/>
          </p:cNvSpPr>
          <p:nvPr>
            <p:ph type="ctrTitle"/>
          </p:nvPr>
        </p:nvSpPr>
        <p:spPr>
          <a:xfrm>
            <a:off x="4392602" y="2070103"/>
            <a:ext cx="12861933" cy="3924299"/>
          </a:xfrm>
        </p:spPr>
        <p:txBody>
          <a:bodyPr anchor="b">
            <a:normAutofit/>
          </a:bodyPr>
          <a:lstStyle>
            <a:lvl1pPr algn="r">
              <a:defRPr sz="9000">
                <a:effectLst/>
              </a:defRPr>
            </a:lvl1pPr>
          </a:lstStyle>
          <a:p>
            <a:r>
              <a:rPr lang="en-US"/>
              <a:t>Click to edit Master title style</a:t>
            </a:r>
            <a:endParaRPr lang="en-US" dirty="0"/>
          </a:p>
        </p:txBody>
      </p:sp>
      <p:sp>
        <p:nvSpPr>
          <p:cNvPr id="3" name="Subtitle 2"/>
          <p:cNvSpPr>
            <a:spLocks noGrp="1"/>
          </p:cNvSpPr>
          <p:nvPr>
            <p:ph type="subTitle" idx="1"/>
          </p:nvPr>
        </p:nvSpPr>
        <p:spPr>
          <a:xfrm>
            <a:off x="6773066" y="5994401"/>
            <a:ext cx="10481468" cy="2082801"/>
          </a:xfrm>
        </p:spPr>
        <p:txBody>
          <a:bodyPr anchor="t">
            <a:normAutofit/>
          </a:bodyPr>
          <a:lstStyle>
            <a:lvl1pPr marL="0" indent="0" algn="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a:xfrm>
            <a:off x="7998618" y="8824913"/>
            <a:ext cx="6486066" cy="547688"/>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10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7" y="7099298"/>
            <a:ext cx="15028067"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9018" y="1398168"/>
            <a:ext cx="12338916" cy="474746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6467" y="7949405"/>
            <a:ext cx="15028067"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1811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1028700"/>
            <a:ext cx="15028067" cy="4572000"/>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9" y="6515100"/>
            <a:ext cx="15028070"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360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3655217" y="5143499"/>
            <a:ext cx="12799223" cy="571500"/>
          </a:xfrm>
        </p:spPr>
        <p:txBody>
          <a:bodyPr anchor="ctr">
            <a:normAutofit/>
          </a:bodyPr>
          <a:lstStyle>
            <a:lvl1pPr marL="0" indent="0">
              <a:buFontTx/>
              <a:buNone/>
              <a:defRPr sz="27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2226467" y="6515100"/>
            <a:ext cx="15028067" cy="2171700"/>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11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226470" y="4962872"/>
            <a:ext cx="15028064" cy="2203200"/>
          </a:xfrm>
        </p:spPr>
        <p:txBody>
          <a:bodyPr anchor="b">
            <a:normAutofit/>
          </a:bodyPr>
          <a:lstStyle>
            <a:lvl1pPr algn="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226468" y="7166072"/>
            <a:ext cx="15028065"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77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2397918"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5" name="TextBox 14"/>
          <p:cNvSpPr txBox="1"/>
          <p:nvPr/>
        </p:nvSpPr>
        <p:spPr>
          <a:xfrm>
            <a:off x="16340138"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3312318" y="1028701"/>
            <a:ext cx="13485018" cy="4114799"/>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226470" y="5829300"/>
            <a:ext cx="15028065" cy="1333500"/>
          </a:xfrm>
        </p:spPr>
        <p:txBody>
          <a:bodyPr vert="horz" lIns="91440" tIns="45720" rIns="91440" bIns="45720" rtlCol="0" anchor="b">
            <a:normAutofit/>
          </a:bodyPr>
          <a:lstStyle>
            <a:lvl1pPr algn="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8" y="7162800"/>
            <a:ext cx="15028065" cy="1524000"/>
          </a:xfrm>
        </p:spPr>
        <p:txBody>
          <a:bodyPr anchor="t">
            <a:normAutofit/>
          </a:bodyPr>
          <a:lstStyle>
            <a:lvl1pPr marL="0" indent="0" algn="r">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6821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226470" y="1028701"/>
            <a:ext cx="15028068" cy="409098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2226469" y="5257800"/>
            <a:ext cx="15028070"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67" y="6515100"/>
            <a:ext cx="15028070" cy="21717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295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31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98983" y="1028700"/>
            <a:ext cx="2655554" cy="7658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6468" y="1028700"/>
            <a:ext cx="12029613" cy="76581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791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6427785" y="8800697"/>
            <a:ext cx="8267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507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8419" y="4000498"/>
            <a:ext cx="13396121" cy="3165573"/>
          </a:xfrm>
        </p:spPr>
        <p:txBody>
          <a:bodyPr anchor="b"/>
          <a:lstStyle>
            <a:lvl1pPr algn="r">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58417" y="7166072"/>
            <a:ext cx="13396122" cy="1290600"/>
          </a:xfrm>
        </p:spPr>
        <p:txBody>
          <a:bodyPr anchor="t">
            <a:normAutofit/>
          </a:bodyPr>
          <a:lstStyle>
            <a:lvl1pPr marL="0" indent="0" algn="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01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26467" y="1028701"/>
            <a:ext cx="15028070" cy="26288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26469" y="4000499"/>
            <a:ext cx="7342583" cy="4686302"/>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911951" y="4000500"/>
            <a:ext cx="7342584" cy="4686300"/>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02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658269" y="3987800"/>
            <a:ext cx="6910782"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226467"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320731" y="4000500"/>
            <a:ext cx="6933806" cy="864393"/>
          </a:xfrm>
        </p:spPr>
        <p:txBody>
          <a:bodyPr anchor="b">
            <a:noAutofit/>
          </a:bodyPr>
          <a:lstStyle>
            <a:lvl1pPr marL="0" indent="0">
              <a:buNone/>
              <a:defRPr sz="4200" b="0">
                <a:solidFill>
                  <a:schemeClr val="accent1">
                    <a:lumMod val="7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911951" y="5003006"/>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295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26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172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2400300"/>
            <a:ext cx="5323682"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7893050" y="1028699"/>
            <a:ext cx="9361485" cy="7658102"/>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26469" y="4457700"/>
            <a:ext cx="5323682" cy="2743200"/>
          </a:xfrm>
        </p:spPr>
        <p:txBody>
          <a:bodyPr>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389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4086" y="2628899"/>
            <a:ext cx="8139237" cy="2057400"/>
          </a:xfrm>
        </p:spPr>
        <p:txBody>
          <a:bodyPr anchor="b">
            <a:normAutofit/>
          </a:bodyPr>
          <a:lstStyle>
            <a:lvl1pPr algn="ctr">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1392023" y="1371600"/>
            <a:ext cx="4921461" cy="6858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24086" y="4686299"/>
            <a:ext cx="8139237" cy="2743200"/>
          </a:xfrm>
        </p:spPr>
        <p:txBody>
          <a:bodyPr>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727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 name="Group 6"/>
          <p:cNvGrpSpPr/>
          <p:nvPr/>
        </p:nvGrpSpPr>
        <p:grpSpPr>
          <a:xfrm>
            <a:off x="226219" y="1"/>
            <a:ext cx="3655220" cy="10287002"/>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2226467" y="1028701"/>
            <a:ext cx="15028070" cy="26288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6466" y="4000499"/>
            <a:ext cx="15028070" cy="468630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598984" y="8824913"/>
            <a:ext cx="1714500"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5/26/2026</a:t>
            </a:fld>
            <a:endParaRPr lang="en-US"/>
          </a:p>
        </p:txBody>
      </p:sp>
      <p:sp>
        <p:nvSpPr>
          <p:cNvPr id="5" name="Footer Placeholder 4"/>
          <p:cNvSpPr>
            <a:spLocks noGrp="1"/>
          </p:cNvSpPr>
          <p:nvPr>
            <p:ph type="ftr" sz="quarter" idx="3"/>
          </p:nvPr>
        </p:nvSpPr>
        <p:spPr>
          <a:xfrm>
            <a:off x="3858419" y="8824913"/>
            <a:ext cx="10626266" cy="54768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6427785" y="8824913"/>
            <a:ext cx="826751"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429771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6858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lumMod val="75000"/>
          </a:schemeClr>
        </a:buClr>
        <a:buSzPct val="145000"/>
        <a:buFont typeface="Arial"/>
        <a:buChar char="•"/>
        <a:defRPr sz="3000" kern="1200" cap="none">
          <a:solidFill>
            <a:schemeClr val="tx1"/>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lumMod val="75000"/>
          </a:schemeClr>
        </a:buClr>
        <a:buSzPct val="145000"/>
        <a:buFont typeface="Arial"/>
        <a:buChar char="•"/>
        <a:defRPr sz="2700" kern="1200" cap="none">
          <a:solidFill>
            <a:schemeClr val="tx1"/>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sv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1.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pikist.com/free-photo-xtvpv"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anglophonewest.schoolcashonline.com/" TargetMode="Externa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7"/>
          <p:cNvGrpSpPr/>
          <p:nvPr/>
        </p:nvGrpSpPr>
        <p:grpSpPr>
          <a:xfrm>
            <a:off x="9342909" y="7208951"/>
            <a:ext cx="8566747" cy="2769833"/>
            <a:chOff x="0" y="0"/>
            <a:chExt cx="5004210" cy="1617980"/>
          </a:xfrm>
        </p:grpSpPr>
        <p:sp>
          <p:nvSpPr>
            <p:cNvPr id="8" name="Freeform 8"/>
            <p:cNvSpPr/>
            <p:nvPr/>
          </p:nvSpPr>
          <p:spPr>
            <a:xfrm>
              <a:off x="-7620" y="0"/>
              <a:ext cx="5015640" cy="1624330"/>
            </a:xfrm>
            <a:custGeom>
              <a:avLst/>
              <a:gdLst/>
              <a:ahLst/>
              <a:cxnLst/>
              <a:rect l="l" t="t" r="r" b="b"/>
              <a:pathLst>
                <a:path w="5015640" h="1624330">
                  <a:moveTo>
                    <a:pt x="566817" y="1508760"/>
                  </a:moveTo>
                  <a:lnTo>
                    <a:pt x="566817" y="1515110"/>
                  </a:lnTo>
                  <a:lnTo>
                    <a:pt x="566817" y="1508760"/>
                  </a:lnTo>
                  <a:close/>
                  <a:moveTo>
                    <a:pt x="566817" y="1516380"/>
                  </a:moveTo>
                  <a:lnTo>
                    <a:pt x="566817" y="1515110"/>
                  </a:lnTo>
                  <a:lnTo>
                    <a:pt x="566817" y="1516380"/>
                  </a:lnTo>
                  <a:close/>
                  <a:moveTo>
                    <a:pt x="575836" y="1517650"/>
                  </a:moveTo>
                  <a:cubicBezTo>
                    <a:pt x="572830" y="1518920"/>
                    <a:pt x="571326" y="1520190"/>
                    <a:pt x="569823" y="1520190"/>
                  </a:cubicBezTo>
                  <a:cubicBezTo>
                    <a:pt x="571326" y="1520190"/>
                    <a:pt x="572830" y="1518920"/>
                    <a:pt x="575836" y="1517650"/>
                  </a:cubicBezTo>
                  <a:close/>
                  <a:moveTo>
                    <a:pt x="565314" y="1521460"/>
                  </a:moveTo>
                  <a:lnTo>
                    <a:pt x="565314" y="1522730"/>
                  </a:lnTo>
                  <a:cubicBezTo>
                    <a:pt x="565314" y="1524000"/>
                    <a:pt x="565314" y="1524000"/>
                    <a:pt x="563810" y="1525270"/>
                  </a:cubicBezTo>
                  <a:lnTo>
                    <a:pt x="565314" y="1524000"/>
                  </a:lnTo>
                  <a:cubicBezTo>
                    <a:pt x="563810" y="1525270"/>
                    <a:pt x="565314" y="1525270"/>
                    <a:pt x="565314" y="1521460"/>
                  </a:cubicBezTo>
                  <a:close/>
                  <a:moveTo>
                    <a:pt x="5011830" y="601980"/>
                  </a:moveTo>
                  <a:cubicBezTo>
                    <a:pt x="5010326" y="612140"/>
                    <a:pt x="5007319" y="621030"/>
                    <a:pt x="5004313" y="629920"/>
                  </a:cubicBezTo>
                  <a:lnTo>
                    <a:pt x="4995294" y="656590"/>
                  </a:lnTo>
                  <a:lnTo>
                    <a:pt x="4986275" y="683260"/>
                  </a:lnTo>
                  <a:cubicBezTo>
                    <a:pt x="4983269" y="692150"/>
                    <a:pt x="4980262" y="699770"/>
                    <a:pt x="4977255" y="708660"/>
                  </a:cubicBezTo>
                  <a:cubicBezTo>
                    <a:pt x="4971243" y="725170"/>
                    <a:pt x="4963726" y="741680"/>
                    <a:pt x="4956210" y="758190"/>
                  </a:cubicBezTo>
                  <a:cubicBezTo>
                    <a:pt x="4948694" y="773430"/>
                    <a:pt x="4941178" y="788670"/>
                    <a:pt x="4932159" y="803910"/>
                  </a:cubicBezTo>
                  <a:cubicBezTo>
                    <a:pt x="4924643" y="819150"/>
                    <a:pt x="4915624" y="833120"/>
                    <a:pt x="4906604" y="848360"/>
                  </a:cubicBezTo>
                  <a:cubicBezTo>
                    <a:pt x="4897585" y="862330"/>
                    <a:pt x="4888565" y="877570"/>
                    <a:pt x="4879546" y="890270"/>
                  </a:cubicBezTo>
                  <a:cubicBezTo>
                    <a:pt x="4861508" y="916940"/>
                    <a:pt x="4841966" y="943610"/>
                    <a:pt x="4820921" y="967740"/>
                  </a:cubicBezTo>
                  <a:cubicBezTo>
                    <a:pt x="4780334" y="1017270"/>
                    <a:pt x="4736741" y="1062990"/>
                    <a:pt x="4688638" y="1104900"/>
                  </a:cubicBezTo>
                  <a:cubicBezTo>
                    <a:pt x="4676612" y="1115060"/>
                    <a:pt x="4664586" y="1125220"/>
                    <a:pt x="4652561" y="1136650"/>
                  </a:cubicBezTo>
                  <a:lnTo>
                    <a:pt x="4614980" y="1167130"/>
                  </a:lnTo>
                  <a:cubicBezTo>
                    <a:pt x="4608967" y="1172210"/>
                    <a:pt x="4601451" y="1177290"/>
                    <a:pt x="4596941" y="1181100"/>
                  </a:cubicBezTo>
                  <a:lnTo>
                    <a:pt x="4578903" y="1193800"/>
                  </a:lnTo>
                  <a:cubicBezTo>
                    <a:pt x="4566877" y="1202690"/>
                    <a:pt x="4556354" y="1210310"/>
                    <a:pt x="4544329" y="1217930"/>
                  </a:cubicBezTo>
                  <a:cubicBezTo>
                    <a:pt x="4449626" y="1281430"/>
                    <a:pt x="4347407" y="1336040"/>
                    <a:pt x="4240679" y="1381760"/>
                  </a:cubicBezTo>
                  <a:cubicBezTo>
                    <a:pt x="4186563" y="1404620"/>
                    <a:pt x="4132448" y="1424940"/>
                    <a:pt x="4076828" y="1442720"/>
                  </a:cubicBezTo>
                  <a:cubicBezTo>
                    <a:pt x="4021210" y="1460500"/>
                    <a:pt x="3964087" y="1475740"/>
                    <a:pt x="3905462" y="1489710"/>
                  </a:cubicBezTo>
                  <a:cubicBezTo>
                    <a:pt x="3876900" y="1496060"/>
                    <a:pt x="3846836" y="1502410"/>
                    <a:pt x="3818275" y="1507490"/>
                  </a:cubicBezTo>
                  <a:lnTo>
                    <a:pt x="3773179" y="1515110"/>
                  </a:lnTo>
                  <a:lnTo>
                    <a:pt x="3729585" y="1521460"/>
                  </a:lnTo>
                  <a:cubicBezTo>
                    <a:pt x="3701024" y="1525270"/>
                    <a:pt x="3670960" y="1529080"/>
                    <a:pt x="3642399" y="1531620"/>
                  </a:cubicBezTo>
                  <a:cubicBezTo>
                    <a:pt x="3613837" y="1534160"/>
                    <a:pt x="3583773" y="1537970"/>
                    <a:pt x="3556715" y="1539240"/>
                  </a:cubicBezTo>
                  <a:cubicBezTo>
                    <a:pt x="3442471" y="1546860"/>
                    <a:pt x="3332736" y="1546860"/>
                    <a:pt x="3229014" y="1543050"/>
                  </a:cubicBezTo>
                  <a:cubicBezTo>
                    <a:pt x="3125292" y="1539240"/>
                    <a:pt x="3026080" y="1531620"/>
                    <a:pt x="2932880" y="1525270"/>
                  </a:cubicBezTo>
                  <a:cubicBezTo>
                    <a:pt x="2910332" y="1521460"/>
                    <a:pt x="2895300" y="1521460"/>
                    <a:pt x="2884777" y="1524000"/>
                  </a:cubicBezTo>
                  <a:cubicBezTo>
                    <a:pt x="2874255" y="1526540"/>
                    <a:pt x="2866739" y="1531620"/>
                    <a:pt x="2859222" y="1536700"/>
                  </a:cubicBezTo>
                  <a:cubicBezTo>
                    <a:pt x="2844190" y="1546860"/>
                    <a:pt x="2829158" y="1558290"/>
                    <a:pt x="2785565" y="1548130"/>
                  </a:cubicBezTo>
                  <a:lnTo>
                    <a:pt x="2752494" y="1540510"/>
                  </a:lnTo>
                  <a:lnTo>
                    <a:pt x="2720926" y="1532890"/>
                  </a:lnTo>
                  <a:cubicBezTo>
                    <a:pt x="2699882" y="1527810"/>
                    <a:pt x="2678836" y="1522730"/>
                    <a:pt x="2659295" y="1517650"/>
                  </a:cubicBezTo>
                  <a:cubicBezTo>
                    <a:pt x="2687856" y="1562100"/>
                    <a:pt x="2635243" y="1584960"/>
                    <a:pt x="2594656" y="1574800"/>
                  </a:cubicBezTo>
                  <a:cubicBezTo>
                    <a:pt x="2572108" y="1570990"/>
                    <a:pt x="2549560" y="1567180"/>
                    <a:pt x="2525508" y="1563370"/>
                  </a:cubicBezTo>
                  <a:cubicBezTo>
                    <a:pt x="2502960" y="1559560"/>
                    <a:pt x="2481915" y="1555750"/>
                    <a:pt x="2459367" y="1551940"/>
                  </a:cubicBezTo>
                  <a:lnTo>
                    <a:pt x="2337606" y="1529080"/>
                  </a:lnTo>
                  <a:cubicBezTo>
                    <a:pt x="2260942" y="1515110"/>
                    <a:pt x="2191794" y="1501140"/>
                    <a:pt x="2133169" y="1489710"/>
                  </a:cubicBezTo>
                  <a:cubicBezTo>
                    <a:pt x="2074543" y="1477010"/>
                    <a:pt x="2027944" y="1466850"/>
                    <a:pt x="1990363" y="1454150"/>
                  </a:cubicBezTo>
                  <a:cubicBezTo>
                    <a:pt x="1952783" y="1441450"/>
                    <a:pt x="1927228" y="1428750"/>
                    <a:pt x="1904680" y="1409700"/>
                  </a:cubicBezTo>
                  <a:cubicBezTo>
                    <a:pt x="1895660" y="1404620"/>
                    <a:pt x="1889648" y="1400810"/>
                    <a:pt x="1880628" y="1395730"/>
                  </a:cubicBezTo>
                  <a:cubicBezTo>
                    <a:pt x="1873112" y="1391920"/>
                    <a:pt x="1865596" y="1388110"/>
                    <a:pt x="1858080" y="1385570"/>
                  </a:cubicBezTo>
                  <a:cubicBezTo>
                    <a:pt x="1841544" y="1380490"/>
                    <a:pt x="1820499" y="1377950"/>
                    <a:pt x="1796448" y="1383030"/>
                  </a:cubicBezTo>
                  <a:cubicBezTo>
                    <a:pt x="1800958" y="1400810"/>
                    <a:pt x="1796448" y="1402080"/>
                    <a:pt x="1788932" y="1405890"/>
                  </a:cubicBezTo>
                  <a:cubicBezTo>
                    <a:pt x="1782919" y="1409700"/>
                    <a:pt x="1775403" y="1416050"/>
                    <a:pt x="1766384" y="1409700"/>
                  </a:cubicBezTo>
                  <a:cubicBezTo>
                    <a:pt x="1760371" y="1393190"/>
                    <a:pt x="1760371" y="1393190"/>
                    <a:pt x="1752855" y="1376680"/>
                  </a:cubicBezTo>
                  <a:cubicBezTo>
                    <a:pt x="1749848" y="1367790"/>
                    <a:pt x="1743836" y="1365250"/>
                    <a:pt x="1737823" y="1365250"/>
                  </a:cubicBezTo>
                  <a:cubicBezTo>
                    <a:pt x="1731810" y="1363980"/>
                    <a:pt x="1724294" y="1366520"/>
                    <a:pt x="1718281" y="1369060"/>
                  </a:cubicBezTo>
                  <a:lnTo>
                    <a:pt x="1703249" y="1336040"/>
                  </a:lnTo>
                  <a:cubicBezTo>
                    <a:pt x="1697236" y="1342390"/>
                    <a:pt x="1691223" y="1346200"/>
                    <a:pt x="1683707" y="1348740"/>
                  </a:cubicBezTo>
                  <a:cubicBezTo>
                    <a:pt x="1676191" y="1351280"/>
                    <a:pt x="1667171" y="1352550"/>
                    <a:pt x="1659655" y="1355090"/>
                  </a:cubicBezTo>
                  <a:cubicBezTo>
                    <a:pt x="1652139" y="1357630"/>
                    <a:pt x="1643120" y="1360170"/>
                    <a:pt x="1637107" y="1365250"/>
                  </a:cubicBezTo>
                  <a:cubicBezTo>
                    <a:pt x="1631094" y="1370330"/>
                    <a:pt x="1613056" y="1374140"/>
                    <a:pt x="1602533" y="1357630"/>
                  </a:cubicBezTo>
                  <a:cubicBezTo>
                    <a:pt x="1601030" y="1363980"/>
                    <a:pt x="1598024" y="1366520"/>
                    <a:pt x="1592011" y="1369060"/>
                  </a:cubicBezTo>
                  <a:cubicBezTo>
                    <a:pt x="1587501" y="1371600"/>
                    <a:pt x="1579985" y="1372870"/>
                    <a:pt x="1573972" y="1375410"/>
                  </a:cubicBezTo>
                  <a:cubicBezTo>
                    <a:pt x="1561946" y="1379220"/>
                    <a:pt x="1549921" y="1386840"/>
                    <a:pt x="1554430" y="1404620"/>
                  </a:cubicBezTo>
                  <a:cubicBezTo>
                    <a:pt x="1542405" y="1390650"/>
                    <a:pt x="1542405" y="1390650"/>
                    <a:pt x="1530379" y="1375410"/>
                  </a:cubicBezTo>
                  <a:cubicBezTo>
                    <a:pt x="1542405" y="1389380"/>
                    <a:pt x="1554430" y="1404620"/>
                    <a:pt x="1540901" y="1413510"/>
                  </a:cubicBezTo>
                  <a:cubicBezTo>
                    <a:pt x="1530379" y="1419860"/>
                    <a:pt x="1522863" y="1427480"/>
                    <a:pt x="1515346" y="1433830"/>
                  </a:cubicBezTo>
                  <a:cubicBezTo>
                    <a:pt x="1509334" y="1440180"/>
                    <a:pt x="1504824" y="1446530"/>
                    <a:pt x="1503321" y="1451610"/>
                  </a:cubicBezTo>
                  <a:cubicBezTo>
                    <a:pt x="1500314" y="1456690"/>
                    <a:pt x="1498811" y="1460500"/>
                    <a:pt x="1498811" y="1463040"/>
                  </a:cubicBezTo>
                  <a:lnTo>
                    <a:pt x="1498811" y="1466850"/>
                  </a:lnTo>
                  <a:cubicBezTo>
                    <a:pt x="1477766" y="1482090"/>
                    <a:pt x="1443192" y="1504950"/>
                    <a:pt x="1413128" y="1525270"/>
                  </a:cubicBezTo>
                  <a:cubicBezTo>
                    <a:pt x="1405612" y="1530350"/>
                    <a:pt x="1398096" y="1535430"/>
                    <a:pt x="1390579" y="1539240"/>
                  </a:cubicBezTo>
                  <a:cubicBezTo>
                    <a:pt x="1383063" y="1543050"/>
                    <a:pt x="1377051" y="1546860"/>
                    <a:pt x="1371038" y="1550670"/>
                  </a:cubicBezTo>
                  <a:cubicBezTo>
                    <a:pt x="1359012" y="1555750"/>
                    <a:pt x="1349993" y="1559560"/>
                    <a:pt x="1345483" y="1557020"/>
                  </a:cubicBezTo>
                  <a:cubicBezTo>
                    <a:pt x="1340973" y="1577340"/>
                    <a:pt x="1322935" y="1582420"/>
                    <a:pt x="1304896" y="1588770"/>
                  </a:cubicBezTo>
                  <a:cubicBezTo>
                    <a:pt x="1286858" y="1595120"/>
                    <a:pt x="1268819" y="1602740"/>
                    <a:pt x="1264309" y="1624330"/>
                  </a:cubicBezTo>
                  <a:cubicBezTo>
                    <a:pt x="1237251" y="1610360"/>
                    <a:pt x="1217710" y="1587500"/>
                    <a:pt x="1196665" y="1569720"/>
                  </a:cubicBezTo>
                  <a:cubicBezTo>
                    <a:pt x="1175619" y="1551940"/>
                    <a:pt x="1154574" y="1539240"/>
                    <a:pt x="1123007" y="1548130"/>
                  </a:cubicBezTo>
                  <a:cubicBezTo>
                    <a:pt x="1095949" y="1559560"/>
                    <a:pt x="1050852" y="1570990"/>
                    <a:pt x="998240" y="1582420"/>
                  </a:cubicBezTo>
                  <a:cubicBezTo>
                    <a:pt x="972685" y="1588770"/>
                    <a:pt x="944124" y="1593850"/>
                    <a:pt x="914060" y="1600200"/>
                  </a:cubicBezTo>
                  <a:lnTo>
                    <a:pt x="891511" y="1604010"/>
                  </a:lnTo>
                  <a:cubicBezTo>
                    <a:pt x="888505" y="1605280"/>
                    <a:pt x="883995" y="1605280"/>
                    <a:pt x="880989" y="1606550"/>
                  </a:cubicBezTo>
                  <a:lnTo>
                    <a:pt x="876479" y="1606550"/>
                  </a:lnTo>
                  <a:cubicBezTo>
                    <a:pt x="905041" y="1619250"/>
                    <a:pt x="756222" y="1555750"/>
                    <a:pt x="661519" y="1516380"/>
                  </a:cubicBezTo>
                  <a:cubicBezTo>
                    <a:pt x="650997" y="1515110"/>
                    <a:pt x="629952" y="1513840"/>
                    <a:pt x="611913" y="1515110"/>
                  </a:cubicBezTo>
                  <a:cubicBezTo>
                    <a:pt x="607404" y="1515110"/>
                    <a:pt x="601391" y="1516380"/>
                    <a:pt x="596881" y="1516380"/>
                  </a:cubicBezTo>
                  <a:lnTo>
                    <a:pt x="601391" y="1515110"/>
                  </a:lnTo>
                  <a:lnTo>
                    <a:pt x="598384" y="1515110"/>
                  </a:lnTo>
                  <a:cubicBezTo>
                    <a:pt x="589365" y="1513840"/>
                    <a:pt x="578842" y="1504950"/>
                    <a:pt x="572830" y="1494790"/>
                  </a:cubicBezTo>
                  <a:lnTo>
                    <a:pt x="568320" y="1487170"/>
                  </a:lnTo>
                  <a:cubicBezTo>
                    <a:pt x="568320" y="1494790"/>
                    <a:pt x="566817" y="1502410"/>
                    <a:pt x="566817" y="1512570"/>
                  </a:cubicBezTo>
                  <a:cubicBezTo>
                    <a:pt x="566817" y="1504950"/>
                    <a:pt x="568320" y="1496060"/>
                    <a:pt x="568320" y="1487170"/>
                  </a:cubicBezTo>
                  <a:cubicBezTo>
                    <a:pt x="566817" y="1483360"/>
                    <a:pt x="565314" y="1479550"/>
                    <a:pt x="563810" y="1477010"/>
                  </a:cubicBezTo>
                  <a:cubicBezTo>
                    <a:pt x="562307" y="1470660"/>
                    <a:pt x="560804" y="1461770"/>
                    <a:pt x="559301" y="1454150"/>
                  </a:cubicBezTo>
                  <a:cubicBezTo>
                    <a:pt x="554791" y="1422400"/>
                    <a:pt x="551785" y="1391920"/>
                    <a:pt x="547275" y="1363980"/>
                  </a:cubicBezTo>
                  <a:cubicBezTo>
                    <a:pt x="544268" y="1337310"/>
                    <a:pt x="541262" y="1315720"/>
                    <a:pt x="536752" y="1304290"/>
                  </a:cubicBezTo>
                  <a:cubicBezTo>
                    <a:pt x="545772" y="1291590"/>
                    <a:pt x="529236" y="1245870"/>
                    <a:pt x="503682" y="1197610"/>
                  </a:cubicBezTo>
                  <a:cubicBezTo>
                    <a:pt x="478127" y="1149350"/>
                    <a:pt x="443553" y="1098550"/>
                    <a:pt x="408979" y="1078230"/>
                  </a:cubicBezTo>
                  <a:cubicBezTo>
                    <a:pt x="433030" y="1049020"/>
                    <a:pt x="457082" y="1021080"/>
                    <a:pt x="440546" y="1010920"/>
                  </a:cubicBezTo>
                  <a:cubicBezTo>
                    <a:pt x="407476" y="989330"/>
                    <a:pt x="357870" y="1016000"/>
                    <a:pt x="311270" y="1055370"/>
                  </a:cubicBezTo>
                  <a:cubicBezTo>
                    <a:pt x="264670" y="1094740"/>
                    <a:pt x="221077" y="1146810"/>
                    <a:pt x="191012" y="1174750"/>
                  </a:cubicBezTo>
                  <a:cubicBezTo>
                    <a:pt x="135393" y="1183640"/>
                    <a:pt x="82781" y="1117600"/>
                    <a:pt x="70755" y="1065530"/>
                  </a:cubicBezTo>
                  <a:cubicBezTo>
                    <a:pt x="70755" y="1065530"/>
                    <a:pt x="63239" y="1052830"/>
                    <a:pt x="52716" y="1032510"/>
                  </a:cubicBezTo>
                  <a:cubicBezTo>
                    <a:pt x="42194" y="1010920"/>
                    <a:pt x="28665" y="981710"/>
                    <a:pt x="19646" y="946150"/>
                  </a:cubicBezTo>
                  <a:cubicBezTo>
                    <a:pt x="1270" y="876300"/>
                    <a:pt x="0" y="783590"/>
                    <a:pt x="54220" y="708660"/>
                  </a:cubicBezTo>
                  <a:cubicBezTo>
                    <a:pt x="109839" y="633730"/>
                    <a:pt x="175980" y="556260"/>
                    <a:pt x="254148" y="481330"/>
                  </a:cubicBezTo>
                  <a:cubicBezTo>
                    <a:pt x="332315" y="406400"/>
                    <a:pt x="424011" y="332740"/>
                    <a:pt x="524727" y="266700"/>
                  </a:cubicBezTo>
                  <a:cubicBezTo>
                    <a:pt x="626945" y="200660"/>
                    <a:pt x="738183" y="143510"/>
                    <a:pt x="852428" y="97790"/>
                  </a:cubicBezTo>
                  <a:cubicBezTo>
                    <a:pt x="968176" y="52070"/>
                    <a:pt x="1086930" y="19050"/>
                    <a:pt x="1202678" y="0"/>
                  </a:cubicBezTo>
                  <a:cubicBezTo>
                    <a:pt x="1234245" y="0"/>
                    <a:pt x="1280845" y="1270"/>
                    <a:pt x="1327445" y="5080"/>
                  </a:cubicBezTo>
                  <a:cubicBezTo>
                    <a:pt x="1349993" y="6350"/>
                    <a:pt x="1374044" y="8890"/>
                    <a:pt x="1395089" y="10160"/>
                  </a:cubicBezTo>
                  <a:cubicBezTo>
                    <a:pt x="1416134" y="11430"/>
                    <a:pt x="1435676" y="13970"/>
                    <a:pt x="1450708" y="15240"/>
                  </a:cubicBezTo>
                  <a:cubicBezTo>
                    <a:pt x="1567959" y="8890"/>
                    <a:pt x="1686713" y="8890"/>
                    <a:pt x="1806971" y="15240"/>
                  </a:cubicBezTo>
                  <a:cubicBezTo>
                    <a:pt x="1927228" y="21590"/>
                    <a:pt x="2042976" y="36830"/>
                    <a:pt x="2149704" y="55880"/>
                  </a:cubicBezTo>
                  <a:cubicBezTo>
                    <a:pt x="2364664" y="93980"/>
                    <a:pt x="2549560" y="149860"/>
                    <a:pt x="2708901" y="201930"/>
                  </a:cubicBezTo>
                  <a:cubicBezTo>
                    <a:pt x="2788572" y="228600"/>
                    <a:pt x="2863732" y="254000"/>
                    <a:pt x="2931377" y="278130"/>
                  </a:cubicBezTo>
                  <a:cubicBezTo>
                    <a:pt x="2994512" y="300990"/>
                    <a:pt x="3057647" y="322580"/>
                    <a:pt x="3120783" y="345440"/>
                  </a:cubicBezTo>
                  <a:cubicBezTo>
                    <a:pt x="3233524" y="384810"/>
                    <a:pt x="3329730" y="416560"/>
                    <a:pt x="3409400" y="441960"/>
                  </a:cubicBezTo>
                  <a:cubicBezTo>
                    <a:pt x="3425936" y="441960"/>
                    <a:pt x="3443974" y="441960"/>
                    <a:pt x="3459007" y="440690"/>
                  </a:cubicBezTo>
                  <a:lnTo>
                    <a:pt x="3481555" y="440690"/>
                  </a:lnTo>
                  <a:cubicBezTo>
                    <a:pt x="3487568" y="440690"/>
                    <a:pt x="3495083" y="441960"/>
                    <a:pt x="3499593" y="443230"/>
                  </a:cubicBezTo>
                  <a:cubicBezTo>
                    <a:pt x="3510116" y="445770"/>
                    <a:pt x="3519135" y="450850"/>
                    <a:pt x="3523645" y="458470"/>
                  </a:cubicBezTo>
                  <a:cubicBezTo>
                    <a:pt x="3531161" y="468630"/>
                    <a:pt x="3538677" y="477520"/>
                    <a:pt x="3547696" y="487680"/>
                  </a:cubicBezTo>
                  <a:cubicBezTo>
                    <a:pt x="3556715" y="496570"/>
                    <a:pt x="3565735" y="504190"/>
                    <a:pt x="3574754" y="511810"/>
                  </a:cubicBezTo>
                  <a:cubicBezTo>
                    <a:pt x="3592793" y="525780"/>
                    <a:pt x="3613838" y="537210"/>
                    <a:pt x="3636386" y="542290"/>
                  </a:cubicBezTo>
                  <a:cubicBezTo>
                    <a:pt x="3679979" y="553720"/>
                    <a:pt x="3729585" y="546100"/>
                    <a:pt x="3767166" y="516890"/>
                  </a:cubicBezTo>
                  <a:cubicBezTo>
                    <a:pt x="3788211" y="547370"/>
                    <a:pt x="3818275" y="553720"/>
                    <a:pt x="3848339" y="556260"/>
                  </a:cubicBezTo>
                  <a:cubicBezTo>
                    <a:pt x="3864875" y="551180"/>
                    <a:pt x="3881411" y="543560"/>
                    <a:pt x="3897946" y="533400"/>
                  </a:cubicBezTo>
                  <a:cubicBezTo>
                    <a:pt x="3902456" y="530860"/>
                    <a:pt x="3905462" y="528320"/>
                    <a:pt x="3909972" y="525780"/>
                  </a:cubicBezTo>
                  <a:cubicBezTo>
                    <a:pt x="3914481" y="523240"/>
                    <a:pt x="3915985" y="520700"/>
                    <a:pt x="3918991" y="518160"/>
                  </a:cubicBezTo>
                  <a:cubicBezTo>
                    <a:pt x="3925004" y="513080"/>
                    <a:pt x="3931017" y="508000"/>
                    <a:pt x="3935526" y="502920"/>
                  </a:cubicBezTo>
                  <a:cubicBezTo>
                    <a:pt x="3956571" y="481330"/>
                    <a:pt x="3970100" y="455930"/>
                    <a:pt x="3980622" y="439420"/>
                  </a:cubicBezTo>
                  <a:cubicBezTo>
                    <a:pt x="3982126" y="441960"/>
                    <a:pt x="3983629" y="444500"/>
                    <a:pt x="3983629" y="447040"/>
                  </a:cubicBezTo>
                  <a:cubicBezTo>
                    <a:pt x="3983629" y="449580"/>
                    <a:pt x="3985132" y="452120"/>
                    <a:pt x="3985132" y="453390"/>
                  </a:cubicBezTo>
                  <a:cubicBezTo>
                    <a:pt x="3985132" y="457200"/>
                    <a:pt x="3985132" y="462280"/>
                    <a:pt x="3983629" y="466090"/>
                  </a:cubicBezTo>
                  <a:cubicBezTo>
                    <a:pt x="3980622" y="473710"/>
                    <a:pt x="3976113" y="480060"/>
                    <a:pt x="3970100" y="486410"/>
                  </a:cubicBezTo>
                  <a:cubicBezTo>
                    <a:pt x="3973106" y="497840"/>
                    <a:pt x="3991145" y="500380"/>
                    <a:pt x="4009184" y="500380"/>
                  </a:cubicBezTo>
                  <a:cubicBezTo>
                    <a:pt x="4027222" y="501650"/>
                    <a:pt x="4046765" y="500380"/>
                    <a:pt x="4049771" y="513080"/>
                  </a:cubicBezTo>
                  <a:cubicBezTo>
                    <a:pt x="4045261" y="533400"/>
                    <a:pt x="4027222" y="554990"/>
                    <a:pt x="4003171" y="570230"/>
                  </a:cubicBezTo>
                  <a:cubicBezTo>
                    <a:pt x="3980622" y="585470"/>
                    <a:pt x="3952061" y="601980"/>
                    <a:pt x="3931017" y="614680"/>
                  </a:cubicBezTo>
                  <a:lnTo>
                    <a:pt x="3956571" y="642620"/>
                  </a:lnTo>
                  <a:cubicBezTo>
                    <a:pt x="3973106" y="632460"/>
                    <a:pt x="3988139" y="621030"/>
                    <a:pt x="4001668" y="610870"/>
                  </a:cubicBezTo>
                  <a:cubicBezTo>
                    <a:pt x="4013693" y="600710"/>
                    <a:pt x="4025719" y="591820"/>
                    <a:pt x="4036242" y="581660"/>
                  </a:cubicBezTo>
                  <a:cubicBezTo>
                    <a:pt x="4057287" y="561340"/>
                    <a:pt x="4078332" y="541020"/>
                    <a:pt x="4097874" y="514350"/>
                  </a:cubicBezTo>
                  <a:cubicBezTo>
                    <a:pt x="4126435" y="492760"/>
                    <a:pt x="4153493" y="481330"/>
                    <a:pt x="4177544" y="478790"/>
                  </a:cubicBezTo>
                  <a:cubicBezTo>
                    <a:pt x="4201595" y="474980"/>
                    <a:pt x="4221137" y="480060"/>
                    <a:pt x="4225647" y="495300"/>
                  </a:cubicBezTo>
                  <a:cubicBezTo>
                    <a:pt x="4224144" y="547370"/>
                    <a:pt x="4189570" y="603250"/>
                    <a:pt x="4141467" y="648970"/>
                  </a:cubicBezTo>
                  <a:cubicBezTo>
                    <a:pt x="4093364" y="693420"/>
                    <a:pt x="4031732" y="730250"/>
                    <a:pt x="3977616" y="759460"/>
                  </a:cubicBezTo>
                  <a:cubicBezTo>
                    <a:pt x="4004674" y="744220"/>
                    <a:pt x="4016700" y="758190"/>
                    <a:pt x="4028726" y="773430"/>
                  </a:cubicBezTo>
                  <a:cubicBezTo>
                    <a:pt x="4042254" y="765810"/>
                    <a:pt x="3980622" y="803910"/>
                    <a:pt x="3896443" y="839470"/>
                  </a:cubicBezTo>
                  <a:cubicBezTo>
                    <a:pt x="3812263" y="873760"/>
                    <a:pt x="3722070" y="899160"/>
                    <a:pt x="3621354" y="911860"/>
                  </a:cubicBezTo>
                  <a:lnTo>
                    <a:pt x="3627367" y="947420"/>
                  </a:lnTo>
                  <a:cubicBezTo>
                    <a:pt x="3651418" y="944880"/>
                    <a:pt x="3673966" y="941070"/>
                    <a:pt x="3698018" y="935990"/>
                  </a:cubicBezTo>
                  <a:cubicBezTo>
                    <a:pt x="3702527" y="953770"/>
                    <a:pt x="3711547" y="988060"/>
                    <a:pt x="3716056" y="1004570"/>
                  </a:cubicBezTo>
                  <a:cubicBezTo>
                    <a:pt x="3693508" y="1010920"/>
                    <a:pt x="3666451" y="1017270"/>
                    <a:pt x="3636386" y="1022350"/>
                  </a:cubicBezTo>
                  <a:cubicBezTo>
                    <a:pt x="3606322" y="1028700"/>
                    <a:pt x="3574754" y="1031240"/>
                    <a:pt x="3543186" y="1035050"/>
                  </a:cubicBezTo>
                  <a:cubicBezTo>
                    <a:pt x="3477045" y="1041400"/>
                    <a:pt x="3409400" y="1043940"/>
                    <a:pt x="3349271" y="1046480"/>
                  </a:cubicBezTo>
                  <a:cubicBezTo>
                    <a:pt x="3319207" y="1047750"/>
                    <a:pt x="3290646" y="1049020"/>
                    <a:pt x="3266595" y="1051560"/>
                  </a:cubicBezTo>
                  <a:cubicBezTo>
                    <a:pt x="3254569" y="1052830"/>
                    <a:pt x="3242543" y="1054100"/>
                    <a:pt x="3232021" y="1056640"/>
                  </a:cubicBezTo>
                  <a:cubicBezTo>
                    <a:pt x="3221498" y="1057910"/>
                    <a:pt x="3210976" y="1060450"/>
                    <a:pt x="3203460" y="1064260"/>
                  </a:cubicBezTo>
                  <a:cubicBezTo>
                    <a:pt x="3168886" y="1075690"/>
                    <a:pt x="3152350" y="1096010"/>
                    <a:pt x="3164376" y="1129030"/>
                  </a:cubicBezTo>
                  <a:cubicBezTo>
                    <a:pt x="3191434" y="1132840"/>
                    <a:pt x="3216988" y="1136650"/>
                    <a:pt x="3244046" y="1139190"/>
                  </a:cubicBezTo>
                  <a:cubicBezTo>
                    <a:pt x="3241040" y="1156970"/>
                    <a:pt x="3235027" y="1191260"/>
                    <a:pt x="3235027" y="1191260"/>
                  </a:cubicBezTo>
                  <a:cubicBezTo>
                    <a:pt x="3316201" y="1209040"/>
                    <a:pt x="3413910" y="1224280"/>
                    <a:pt x="3516129" y="1230630"/>
                  </a:cubicBezTo>
                  <a:lnTo>
                    <a:pt x="3555212" y="1231900"/>
                  </a:lnTo>
                  <a:lnTo>
                    <a:pt x="3633380" y="1231900"/>
                  </a:lnTo>
                  <a:cubicBezTo>
                    <a:pt x="3646909" y="1231900"/>
                    <a:pt x="3658934" y="1230630"/>
                    <a:pt x="3672463" y="1230630"/>
                  </a:cubicBezTo>
                  <a:cubicBezTo>
                    <a:pt x="3723573" y="1229360"/>
                    <a:pt x="3776185" y="1224280"/>
                    <a:pt x="3824288" y="1217930"/>
                  </a:cubicBezTo>
                  <a:cubicBezTo>
                    <a:pt x="3824288" y="1217930"/>
                    <a:pt x="3834811" y="1252220"/>
                    <a:pt x="3840824" y="1268730"/>
                  </a:cubicBezTo>
                  <a:cubicBezTo>
                    <a:pt x="3792721" y="1278890"/>
                    <a:pt x="3741611" y="1289050"/>
                    <a:pt x="3692005" y="1294130"/>
                  </a:cubicBezTo>
                  <a:cubicBezTo>
                    <a:pt x="3729585" y="1290320"/>
                    <a:pt x="3761153" y="1287780"/>
                    <a:pt x="3788211" y="1287780"/>
                  </a:cubicBezTo>
                  <a:cubicBezTo>
                    <a:pt x="3801740" y="1287780"/>
                    <a:pt x="3815269" y="1287780"/>
                    <a:pt x="3827295" y="1289050"/>
                  </a:cubicBezTo>
                  <a:cubicBezTo>
                    <a:pt x="3839320" y="1290320"/>
                    <a:pt x="3849843" y="1291590"/>
                    <a:pt x="3861868" y="1292860"/>
                  </a:cubicBezTo>
                  <a:cubicBezTo>
                    <a:pt x="3882914" y="1296670"/>
                    <a:pt x="3900952" y="1299210"/>
                    <a:pt x="3918991" y="1303020"/>
                  </a:cubicBezTo>
                  <a:cubicBezTo>
                    <a:pt x="3935526" y="1306830"/>
                    <a:pt x="3950559" y="1309370"/>
                    <a:pt x="3965591" y="1309370"/>
                  </a:cubicBezTo>
                  <a:cubicBezTo>
                    <a:pt x="4054280" y="1320800"/>
                    <a:pt x="4189570" y="1285240"/>
                    <a:pt x="4324860" y="1212850"/>
                  </a:cubicBezTo>
                  <a:cubicBezTo>
                    <a:pt x="4359433" y="1195070"/>
                    <a:pt x="4392504" y="1174750"/>
                    <a:pt x="4425575" y="1153160"/>
                  </a:cubicBezTo>
                  <a:cubicBezTo>
                    <a:pt x="4442110" y="1143000"/>
                    <a:pt x="4458646" y="1131570"/>
                    <a:pt x="4475181" y="1120140"/>
                  </a:cubicBezTo>
                  <a:cubicBezTo>
                    <a:pt x="4482697" y="1113790"/>
                    <a:pt x="4491717" y="1108710"/>
                    <a:pt x="4499233" y="1102360"/>
                  </a:cubicBezTo>
                  <a:cubicBezTo>
                    <a:pt x="4506749" y="1096010"/>
                    <a:pt x="4515768" y="1090930"/>
                    <a:pt x="4524787" y="1083310"/>
                  </a:cubicBezTo>
                  <a:cubicBezTo>
                    <a:pt x="4596942" y="1028700"/>
                    <a:pt x="4661580" y="967740"/>
                    <a:pt x="4721709" y="902970"/>
                  </a:cubicBezTo>
                  <a:cubicBezTo>
                    <a:pt x="4730728" y="891540"/>
                    <a:pt x="4739747" y="883920"/>
                    <a:pt x="4748767" y="880110"/>
                  </a:cubicBezTo>
                  <a:cubicBezTo>
                    <a:pt x="4757786" y="875030"/>
                    <a:pt x="4765302" y="873760"/>
                    <a:pt x="4772818" y="873760"/>
                  </a:cubicBezTo>
                  <a:cubicBezTo>
                    <a:pt x="4787850" y="873760"/>
                    <a:pt x="4801379" y="880110"/>
                    <a:pt x="4810399" y="885190"/>
                  </a:cubicBezTo>
                  <a:cubicBezTo>
                    <a:pt x="4843469" y="833120"/>
                    <a:pt x="4872030" y="781050"/>
                    <a:pt x="4899088" y="727710"/>
                  </a:cubicBezTo>
                  <a:cubicBezTo>
                    <a:pt x="4905101" y="713740"/>
                    <a:pt x="4912618" y="699770"/>
                    <a:pt x="4918630" y="685800"/>
                  </a:cubicBezTo>
                  <a:cubicBezTo>
                    <a:pt x="4921636" y="679450"/>
                    <a:pt x="4924643" y="671830"/>
                    <a:pt x="4927650" y="665480"/>
                  </a:cubicBezTo>
                  <a:cubicBezTo>
                    <a:pt x="4930656" y="657860"/>
                    <a:pt x="4933662" y="651510"/>
                    <a:pt x="4936669" y="643890"/>
                  </a:cubicBezTo>
                  <a:cubicBezTo>
                    <a:pt x="4942682" y="628650"/>
                    <a:pt x="4948695" y="614680"/>
                    <a:pt x="4954708" y="600710"/>
                  </a:cubicBezTo>
                  <a:cubicBezTo>
                    <a:pt x="4960720" y="585470"/>
                    <a:pt x="4965230" y="570230"/>
                    <a:pt x="4969740" y="553720"/>
                  </a:cubicBezTo>
                  <a:lnTo>
                    <a:pt x="4977256" y="529590"/>
                  </a:lnTo>
                  <a:cubicBezTo>
                    <a:pt x="4980262" y="521970"/>
                    <a:pt x="4981765" y="513080"/>
                    <a:pt x="4983269" y="504190"/>
                  </a:cubicBezTo>
                  <a:cubicBezTo>
                    <a:pt x="4987778" y="487680"/>
                    <a:pt x="4990784" y="471170"/>
                    <a:pt x="4993791" y="453390"/>
                  </a:cubicBezTo>
                  <a:cubicBezTo>
                    <a:pt x="4996797" y="440690"/>
                    <a:pt x="5015640" y="582930"/>
                    <a:pt x="5011830" y="601980"/>
                  </a:cubicBezTo>
                  <a:close/>
                  <a:moveTo>
                    <a:pt x="641978" y="1503680"/>
                  </a:moveTo>
                  <a:lnTo>
                    <a:pt x="587862" y="1480820"/>
                  </a:lnTo>
                  <a:cubicBezTo>
                    <a:pt x="590868" y="1482090"/>
                    <a:pt x="605900" y="1488440"/>
                    <a:pt x="640474" y="1502410"/>
                  </a:cubicBezTo>
                  <a:cubicBezTo>
                    <a:pt x="641978" y="1502410"/>
                    <a:pt x="641978" y="1502410"/>
                    <a:pt x="641978" y="1503680"/>
                  </a:cubicBezTo>
                  <a:close/>
                  <a:moveTo>
                    <a:pt x="584855" y="1515110"/>
                  </a:moveTo>
                  <a:cubicBezTo>
                    <a:pt x="581849" y="1516380"/>
                    <a:pt x="580346" y="1516380"/>
                    <a:pt x="578842" y="1516380"/>
                  </a:cubicBezTo>
                  <a:cubicBezTo>
                    <a:pt x="577339" y="1516380"/>
                    <a:pt x="577339" y="1517650"/>
                    <a:pt x="575836" y="1517650"/>
                  </a:cubicBezTo>
                  <a:cubicBezTo>
                    <a:pt x="581849" y="1515110"/>
                    <a:pt x="589365" y="1513840"/>
                    <a:pt x="596881" y="1512570"/>
                  </a:cubicBezTo>
                  <a:lnTo>
                    <a:pt x="592371" y="1512570"/>
                  </a:lnTo>
                  <a:cubicBezTo>
                    <a:pt x="590868" y="1513840"/>
                    <a:pt x="587862" y="1513840"/>
                    <a:pt x="584855" y="1515110"/>
                  </a:cubicBezTo>
                  <a:close/>
                  <a:moveTo>
                    <a:pt x="566817" y="1522730"/>
                  </a:moveTo>
                  <a:lnTo>
                    <a:pt x="566817" y="1513840"/>
                  </a:lnTo>
                  <a:lnTo>
                    <a:pt x="566817" y="1520190"/>
                  </a:lnTo>
                  <a:lnTo>
                    <a:pt x="566817" y="1517650"/>
                  </a:lnTo>
                  <a:lnTo>
                    <a:pt x="566817" y="1522730"/>
                  </a:lnTo>
                  <a:cubicBezTo>
                    <a:pt x="566817" y="1524000"/>
                    <a:pt x="565313" y="1524000"/>
                    <a:pt x="566817" y="1522730"/>
                  </a:cubicBezTo>
                  <a:cubicBezTo>
                    <a:pt x="565313" y="1524000"/>
                    <a:pt x="566817" y="1524000"/>
                    <a:pt x="566817" y="1522730"/>
                  </a:cubicBezTo>
                  <a:cubicBezTo>
                    <a:pt x="565313" y="1535430"/>
                    <a:pt x="565313" y="1544320"/>
                    <a:pt x="565313" y="1546860"/>
                  </a:cubicBezTo>
                  <a:cubicBezTo>
                    <a:pt x="565313" y="1545590"/>
                    <a:pt x="565313" y="1537970"/>
                    <a:pt x="566817" y="1522730"/>
                  </a:cubicBezTo>
                  <a:cubicBezTo>
                    <a:pt x="566817" y="1522730"/>
                    <a:pt x="568320" y="1521460"/>
                    <a:pt x="569823" y="1521460"/>
                  </a:cubicBezTo>
                  <a:lnTo>
                    <a:pt x="571326" y="1521460"/>
                  </a:lnTo>
                  <a:cubicBezTo>
                    <a:pt x="568320" y="1521460"/>
                    <a:pt x="566817" y="1522730"/>
                    <a:pt x="566817" y="1522730"/>
                  </a:cubicBezTo>
                  <a:close/>
                </a:path>
              </a:pathLst>
            </a:custGeom>
            <a:solidFill>
              <a:srgbClr val="FFFFFF"/>
            </a:solidFill>
            <a:ln w="12700">
              <a:noFill/>
            </a:ln>
          </p:spPr>
          <p:txBody>
            <a:bodyPr/>
            <a:lstStyle/>
            <a:p>
              <a:endParaRPr lang="en-US"/>
            </a:p>
          </p:txBody>
        </p:sp>
      </p:grpSp>
      <p:sp>
        <p:nvSpPr>
          <p:cNvPr id="9" name="TextBox 9"/>
          <p:cNvSpPr txBox="1"/>
          <p:nvPr/>
        </p:nvSpPr>
        <p:spPr>
          <a:xfrm rot="-101168">
            <a:off x="367358" y="4641919"/>
            <a:ext cx="8907903" cy="1763624"/>
          </a:xfrm>
          <a:prstGeom prst="rect">
            <a:avLst/>
          </a:prstGeom>
        </p:spPr>
        <p:txBody>
          <a:bodyPr wrap="square" lIns="0" tIns="0" rIns="0" bIns="0" rtlCol="0" anchor="t">
            <a:spAutoFit/>
          </a:bodyPr>
          <a:lstStyle/>
          <a:p>
            <a:pPr algn="ctr">
              <a:lnSpc>
                <a:spcPts val="14968"/>
              </a:lnSpc>
              <a:spcBef>
                <a:spcPct val="0"/>
              </a:spcBef>
            </a:pPr>
            <a:r>
              <a:rPr lang="en-US" sz="10692">
                <a:solidFill>
                  <a:srgbClr val="000000"/>
                </a:solidFill>
                <a:latin typeface="Fredoka"/>
              </a:rPr>
              <a:t>Kindergarten</a:t>
            </a:r>
          </a:p>
        </p:txBody>
      </p:sp>
      <p:sp>
        <p:nvSpPr>
          <p:cNvPr id="10" name="TextBox 10"/>
          <p:cNvSpPr txBox="1"/>
          <p:nvPr/>
        </p:nvSpPr>
        <p:spPr>
          <a:xfrm rot="21448188">
            <a:off x="674266" y="2286568"/>
            <a:ext cx="8440668" cy="2130904"/>
          </a:xfrm>
          <a:prstGeom prst="rect">
            <a:avLst/>
          </a:prstGeom>
        </p:spPr>
        <p:txBody>
          <a:bodyPr wrap="square" lIns="0" tIns="0" rIns="0" bIns="0" rtlCol="0" anchor="t">
            <a:spAutoFit/>
          </a:bodyPr>
          <a:lstStyle/>
          <a:p>
            <a:pPr algn="ctr">
              <a:lnSpc>
                <a:spcPts val="18860"/>
              </a:lnSpc>
            </a:pPr>
            <a:r>
              <a:rPr lang="en-US" sz="11200" b="1" dirty="0">
                <a:solidFill>
                  <a:schemeClr val="accent3"/>
                </a:solidFill>
                <a:latin typeface="Century Gothic" panose="020B0502020202020204" pitchFamily="34" charset="0"/>
              </a:rPr>
              <a:t>Welcome to </a:t>
            </a:r>
          </a:p>
        </p:txBody>
      </p:sp>
      <p:sp>
        <p:nvSpPr>
          <p:cNvPr id="11" name="TextBox 11"/>
          <p:cNvSpPr txBox="1"/>
          <p:nvPr/>
        </p:nvSpPr>
        <p:spPr>
          <a:xfrm>
            <a:off x="3025615" y="6524657"/>
            <a:ext cx="4081813" cy="1859839"/>
          </a:xfrm>
          <a:prstGeom prst="rect">
            <a:avLst/>
          </a:prstGeom>
        </p:spPr>
        <p:txBody>
          <a:bodyPr lIns="0" tIns="0" rIns="0" bIns="0" rtlCol="0" anchor="t">
            <a:spAutoFit/>
          </a:bodyPr>
          <a:lstStyle/>
          <a:p>
            <a:pPr algn="ctr">
              <a:lnSpc>
                <a:spcPts val="15160"/>
              </a:lnSpc>
              <a:spcBef>
                <a:spcPct val="0"/>
              </a:spcBef>
            </a:pPr>
            <a:r>
              <a:rPr lang="en-US" sz="10828">
                <a:solidFill>
                  <a:srgbClr val="000000"/>
                </a:solidFill>
                <a:latin typeface="Fredoka"/>
              </a:rPr>
              <a:t>at...</a:t>
            </a:r>
          </a:p>
        </p:txBody>
      </p:sp>
      <p:sp>
        <p:nvSpPr>
          <p:cNvPr id="12" name="TextBox 12"/>
          <p:cNvSpPr txBox="1"/>
          <p:nvPr/>
        </p:nvSpPr>
        <p:spPr>
          <a:xfrm>
            <a:off x="7989084" y="7377189"/>
            <a:ext cx="9488434" cy="2433358"/>
          </a:xfrm>
          <a:prstGeom prst="rect">
            <a:avLst/>
          </a:prstGeom>
        </p:spPr>
        <p:txBody>
          <a:bodyPr wrap="square" lIns="0" tIns="0" rIns="0" bIns="0" rtlCol="0" anchor="t">
            <a:spAutoFit/>
          </a:bodyPr>
          <a:lstStyle/>
          <a:p>
            <a:pPr algn="ctr">
              <a:lnSpc>
                <a:spcPts val="9896"/>
              </a:lnSpc>
              <a:spcBef>
                <a:spcPct val="0"/>
              </a:spcBef>
            </a:pPr>
            <a:r>
              <a:rPr lang="en-US" sz="7050" dirty="0">
                <a:latin typeface="Fredoka"/>
              </a:rPr>
              <a:t>Sunset Acres Elementary School</a:t>
            </a:r>
          </a:p>
        </p:txBody>
      </p:sp>
      <p:pic>
        <p:nvPicPr>
          <p:cNvPr id="3" name="Picture 2">
            <a:extLst>
              <a:ext uri="{FF2B5EF4-FFF2-40B4-BE49-F238E27FC236}">
                <a16:creationId xmlns:a16="http://schemas.microsoft.com/office/drawing/2014/main" id="{65557F5F-5307-79D8-F93E-441D97E4C210}"/>
              </a:ext>
            </a:extLst>
          </p:cNvPr>
          <p:cNvPicPr>
            <a:picLocks noChangeAspect="1"/>
          </p:cNvPicPr>
          <p:nvPr/>
        </p:nvPicPr>
        <p:blipFill>
          <a:blip r:embed="rId2"/>
          <a:stretch>
            <a:fillRect/>
          </a:stretch>
        </p:blipFill>
        <p:spPr>
          <a:xfrm>
            <a:off x="547031" y="6704040"/>
            <a:ext cx="2965950" cy="2965950"/>
          </a:xfrm>
          <a:prstGeom prst="rect">
            <a:avLst/>
          </a:prstGeom>
        </p:spPr>
      </p:pic>
      <p:pic>
        <p:nvPicPr>
          <p:cNvPr id="5" name="Picture 4">
            <a:extLst>
              <a:ext uri="{FF2B5EF4-FFF2-40B4-BE49-F238E27FC236}">
                <a16:creationId xmlns:a16="http://schemas.microsoft.com/office/drawing/2014/main" id="{149E91F7-B77A-564A-7BC3-87F95413A12A}"/>
              </a:ext>
            </a:extLst>
          </p:cNvPr>
          <p:cNvPicPr>
            <a:picLocks noChangeAspect="1"/>
          </p:cNvPicPr>
          <p:nvPr/>
        </p:nvPicPr>
        <p:blipFill>
          <a:blip r:embed="rId3"/>
          <a:stretch>
            <a:fillRect/>
          </a:stretch>
        </p:blipFill>
        <p:spPr>
          <a:xfrm>
            <a:off x="10234276" y="2101295"/>
            <a:ext cx="7127099" cy="42688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BD4F0B-22FF-7CB4-36CB-A4068E87A062}"/>
            </a:ext>
          </a:extLst>
        </p:cNvPr>
        <p:cNvGrpSpPr/>
        <p:nvPr/>
      </p:nvGrpSpPr>
      <p:grpSpPr>
        <a:xfrm>
          <a:off x="0" y="0"/>
          <a:ext cx="0" cy="0"/>
          <a:chOff x="0" y="0"/>
          <a:chExt cx="0" cy="0"/>
        </a:xfrm>
      </p:grpSpPr>
      <p:pic>
        <p:nvPicPr>
          <p:cNvPr id="6" name="Picture 5" descr="A close up of a paper&#10;&#10;AI-generated content may be incorrect.">
            <a:extLst>
              <a:ext uri="{FF2B5EF4-FFF2-40B4-BE49-F238E27FC236}">
                <a16:creationId xmlns:a16="http://schemas.microsoft.com/office/drawing/2014/main" id="{3089FBD1-3C85-6683-CC4D-A5B858A3490C}"/>
              </a:ext>
            </a:extLst>
          </p:cNvPr>
          <p:cNvPicPr>
            <a:picLocks noChangeAspect="1"/>
          </p:cNvPicPr>
          <p:nvPr/>
        </p:nvPicPr>
        <p:blipFill>
          <a:blip r:embed="rId2"/>
          <a:stretch>
            <a:fillRect/>
          </a:stretch>
        </p:blipFill>
        <p:spPr>
          <a:xfrm>
            <a:off x="0" y="1195168"/>
            <a:ext cx="18288000" cy="7163417"/>
          </a:xfrm>
          <a:prstGeom prst="rect">
            <a:avLst/>
          </a:prstGeom>
        </p:spPr>
      </p:pic>
      <p:pic>
        <p:nvPicPr>
          <p:cNvPr id="7" name="Graphic 6" descr="Paw prints with solid fill">
            <a:extLst>
              <a:ext uri="{FF2B5EF4-FFF2-40B4-BE49-F238E27FC236}">
                <a16:creationId xmlns:a16="http://schemas.microsoft.com/office/drawing/2014/main" id="{13B317DC-08CD-D38B-19E2-62156D7D58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97051" y="8898008"/>
            <a:ext cx="914400" cy="914400"/>
          </a:xfrm>
          <a:prstGeom prst="rect">
            <a:avLst/>
          </a:prstGeom>
        </p:spPr>
      </p:pic>
    </p:spTree>
    <p:extLst>
      <p:ext uri="{BB962C8B-B14F-4D97-AF65-F5344CB8AC3E}">
        <p14:creationId xmlns:p14="http://schemas.microsoft.com/office/powerpoint/2010/main" val="145354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27D97-61E9-66E4-A809-12DF65787D2B}"/>
            </a:ext>
          </a:extLst>
        </p:cNvPr>
        <p:cNvGrpSpPr/>
        <p:nvPr/>
      </p:nvGrpSpPr>
      <p:grpSpPr>
        <a:xfrm>
          <a:off x="0" y="0"/>
          <a:ext cx="0" cy="0"/>
          <a:chOff x="0" y="0"/>
          <a:chExt cx="0" cy="0"/>
        </a:xfrm>
      </p:grpSpPr>
      <p:pic>
        <p:nvPicPr>
          <p:cNvPr id="6" name="Picture 5" descr="A white paper with black text&#10;&#10;AI-generated content may be incorrect.">
            <a:extLst>
              <a:ext uri="{FF2B5EF4-FFF2-40B4-BE49-F238E27FC236}">
                <a16:creationId xmlns:a16="http://schemas.microsoft.com/office/drawing/2014/main" id="{8B20AE1F-4D06-D98D-6B9E-FFE429337816}"/>
              </a:ext>
            </a:extLst>
          </p:cNvPr>
          <p:cNvPicPr>
            <a:picLocks noChangeAspect="1"/>
          </p:cNvPicPr>
          <p:nvPr/>
        </p:nvPicPr>
        <p:blipFill>
          <a:blip r:embed="rId2"/>
          <a:stretch>
            <a:fillRect/>
          </a:stretch>
        </p:blipFill>
        <p:spPr>
          <a:xfrm>
            <a:off x="161745" y="1552254"/>
            <a:ext cx="17964510" cy="7487462"/>
          </a:xfrm>
          <a:prstGeom prst="rect">
            <a:avLst/>
          </a:prstGeom>
        </p:spPr>
      </p:pic>
      <p:pic>
        <p:nvPicPr>
          <p:cNvPr id="7" name="Graphic 6" descr="Paw prints with solid fill">
            <a:extLst>
              <a:ext uri="{FF2B5EF4-FFF2-40B4-BE49-F238E27FC236}">
                <a16:creationId xmlns:a16="http://schemas.microsoft.com/office/drawing/2014/main" id="{B6B12E61-2AC4-8803-FE1C-8A24AE129F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958934" y="9166950"/>
            <a:ext cx="914400" cy="914400"/>
          </a:xfrm>
          <a:prstGeom prst="rect">
            <a:avLst/>
          </a:prstGeom>
        </p:spPr>
      </p:pic>
    </p:spTree>
    <p:extLst>
      <p:ext uri="{BB962C8B-B14F-4D97-AF65-F5344CB8AC3E}">
        <p14:creationId xmlns:p14="http://schemas.microsoft.com/office/powerpoint/2010/main" val="1337584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pic>
        <p:nvPicPr>
          <p:cNvPr id="6" name="Picture 5" descr="A close-up of a paper&#10;&#10;AI-generated content may be incorrect.">
            <a:extLst>
              <a:ext uri="{FF2B5EF4-FFF2-40B4-BE49-F238E27FC236}">
                <a16:creationId xmlns:a16="http://schemas.microsoft.com/office/drawing/2014/main" id="{9B30417B-7CD4-072D-9A8B-5B18784129DC}"/>
              </a:ext>
            </a:extLst>
          </p:cNvPr>
          <p:cNvPicPr>
            <a:picLocks noChangeAspect="1"/>
          </p:cNvPicPr>
          <p:nvPr/>
        </p:nvPicPr>
        <p:blipFill>
          <a:blip r:embed="rId2"/>
          <a:stretch>
            <a:fillRect/>
          </a:stretch>
        </p:blipFill>
        <p:spPr>
          <a:xfrm>
            <a:off x="744029" y="1192513"/>
            <a:ext cx="17145000" cy="8505825"/>
          </a:xfrm>
          <a:prstGeom prst="rect">
            <a:avLst/>
          </a:prstGeom>
        </p:spPr>
      </p:pic>
      <p:pic>
        <p:nvPicPr>
          <p:cNvPr id="7" name="Graphic 6" descr="Paw prints with solid fill">
            <a:extLst>
              <a:ext uri="{FF2B5EF4-FFF2-40B4-BE49-F238E27FC236}">
                <a16:creationId xmlns:a16="http://schemas.microsoft.com/office/drawing/2014/main" id="{D5C40F39-7951-7D21-7823-63C77648CD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411113" y="131462"/>
            <a:ext cx="914400" cy="914400"/>
          </a:xfrm>
          <a:prstGeom prst="rect">
            <a:avLst/>
          </a:prstGeom>
        </p:spPr>
      </p:pic>
    </p:spTree>
    <p:extLst>
      <p:ext uri="{BB962C8B-B14F-4D97-AF65-F5344CB8AC3E}">
        <p14:creationId xmlns:p14="http://schemas.microsoft.com/office/powerpoint/2010/main" val="41100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4" name="TextBox 13">
            <a:extLst>
              <a:ext uri="{FF2B5EF4-FFF2-40B4-BE49-F238E27FC236}">
                <a16:creationId xmlns:a16="http://schemas.microsoft.com/office/drawing/2014/main" id="{9E9ED1D0-E973-7551-7D89-1CD6194176CC}"/>
              </a:ext>
            </a:extLst>
          </p:cNvPr>
          <p:cNvSpPr txBox="1"/>
          <p:nvPr/>
        </p:nvSpPr>
        <p:spPr>
          <a:xfrm>
            <a:off x="-109469" y="3057447"/>
            <a:ext cx="5283702" cy="2800767"/>
          </a:xfrm>
          <a:prstGeom prst="rect">
            <a:avLst/>
          </a:prstGeom>
          <a:noFill/>
        </p:spPr>
        <p:txBody>
          <a:bodyPr wrap="square" rtlCol="0">
            <a:spAutoFit/>
          </a:bodyPr>
          <a:lstStyle/>
          <a:p>
            <a:pPr algn="ctr"/>
            <a:r>
              <a:rPr lang="en-US" sz="8800" b="1" u="sng">
                <a:latin typeface="Century Gothic" panose="020B0502020202020204" pitchFamily="34" charset="0"/>
              </a:rPr>
              <a:t>A Peek </a:t>
            </a:r>
          </a:p>
          <a:p>
            <a:pPr algn="ctr"/>
            <a:r>
              <a:rPr lang="en-US" sz="8800" b="1" u="sng">
                <a:latin typeface="Century Gothic" panose="020B0502020202020204" pitchFamily="34" charset="0"/>
              </a:rPr>
              <a:t>Inside…</a:t>
            </a:r>
            <a:endParaRPr lang="en-US" sz="8800" u="sng">
              <a:latin typeface="Century Gothic" panose="020B0502020202020204" pitchFamily="34" charset="0"/>
            </a:endParaRPr>
          </a:p>
        </p:txBody>
      </p:sp>
      <p:pic>
        <p:nvPicPr>
          <p:cNvPr id="7" name="Graphic 6" descr="Paw prints with solid fill">
            <a:extLst>
              <a:ext uri="{FF2B5EF4-FFF2-40B4-BE49-F238E27FC236}">
                <a16:creationId xmlns:a16="http://schemas.microsoft.com/office/drawing/2014/main" id="{F10578FC-E611-1E35-557D-D52BEFF6E1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815473" y="8808362"/>
            <a:ext cx="914400" cy="914400"/>
          </a:xfrm>
          <a:prstGeom prst="rect">
            <a:avLst/>
          </a:prstGeom>
        </p:spPr>
      </p:pic>
      <p:pic>
        <p:nvPicPr>
          <p:cNvPr id="5" name="Picture 4">
            <a:extLst>
              <a:ext uri="{FF2B5EF4-FFF2-40B4-BE49-F238E27FC236}">
                <a16:creationId xmlns:a16="http://schemas.microsoft.com/office/drawing/2014/main" id="{41B56D0E-9B47-151B-D249-2F56C43B6454}"/>
              </a:ext>
            </a:extLst>
          </p:cNvPr>
          <p:cNvPicPr>
            <a:picLocks noChangeAspect="1"/>
          </p:cNvPicPr>
          <p:nvPr/>
        </p:nvPicPr>
        <p:blipFill>
          <a:blip r:embed="rId3"/>
          <a:stretch>
            <a:fillRect/>
          </a:stretch>
        </p:blipFill>
        <p:spPr>
          <a:xfrm>
            <a:off x="6726475" y="2314574"/>
            <a:ext cx="8675973" cy="5915025"/>
          </a:xfrm>
          <a:prstGeom prst="rect">
            <a:avLst/>
          </a:prstGeom>
        </p:spPr>
      </p:pic>
    </p:spTree>
    <p:extLst>
      <p:ext uri="{BB962C8B-B14F-4D97-AF65-F5344CB8AC3E}">
        <p14:creationId xmlns:p14="http://schemas.microsoft.com/office/powerpoint/2010/main" val="1788837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C3FDC7-4766-6F54-1654-54F612A9875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E6C5968-8CF2-0609-5C9D-E15860E8E9B1}"/>
              </a:ext>
            </a:extLst>
          </p:cNvPr>
          <p:cNvGrpSpPr/>
          <p:nvPr/>
        </p:nvGrpSpPr>
        <p:grpSpPr>
          <a:xfrm>
            <a:off x="1028700" y="1190546"/>
            <a:ext cx="16230600" cy="7905908"/>
            <a:chOff x="0" y="0"/>
            <a:chExt cx="12452338" cy="6065520"/>
          </a:xfrm>
        </p:grpSpPr>
        <p:sp>
          <p:nvSpPr>
            <p:cNvPr id="4" name="Freeform 4">
              <a:extLst>
                <a:ext uri="{FF2B5EF4-FFF2-40B4-BE49-F238E27FC236}">
                  <a16:creationId xmlns:a16="http://schemas.microsoft.com/office/drawing/2014/main" id="{01754792-4F5E-8211-FCE1-220058830A12}"/>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4" name="TextBox 13">
            <a:extLst>
              <a:ext uri="{FF2B5EF4-FFF2-40B4-BE49-F238E27FC236}">
                <a16:creationId xmlns:a16="http://schemas.microsoft.com/office/drawing/2014/main" id="{5E9AF13F-F91A-4D1B-7F1A-EAA83CBCA2BB}"/>
              </a:ext>
            </a:extLst>
          </p:cNvPr>
          <p:cNvSpPr txBox="1"/>
          <p:nvPr/>
        </p:nvSpPr>
        <p:spPr>
          <a:xfrm>
            <a:off x="-109469" y="3057447"/>
            <a:ext cx="5283702" cy="2800767"/>
          </a:xfrm>
          <a:prstGeom prst="rect">
            <a:avLst/>
          </a:prstGeom>
          <a:noFill/>
        </p:spPr>
        <p:txBody>
          <a:bodyPr wrap="square" rtlCol="0">
            <a:spAutoFit/>
          </a:bodyPr>
          <a:lstStyle/>
          <a:p>
            <a:pPr algn="ctr"/>
            <a:r>
              <a:rPr lang="en-US" sz="8800" b="1" u="sng">
                <a:latin typeface="Century Gothic" panose="020B0502020202020204" pitchFamily="34" charset="0"/>
              </a:rPr>
              <a:t>A Peek </a:t>
            </a:r>
          </a:p>
          <a:p>
            <a:pPr algn="ctr"/>
            <a:r>
              <a:rPr lang="en-US" sz="8800" b="1" u="sng">
                <a:latin typeface="Century Gothic" panose="020B0502020202020204" pitchFamily="34" charset="0"/>
              </a:rPr>
              <a:t>Inside…</a:t>
            </a:r>
            <a:endParaRPr lang="en-US" sz="8800" u="sng">
              <a:latin typeface="Century Gothic" panose="020B0502020202020204" pitchFamily="34" charset="0"/>
            </a:endParaRPr>
          </a:p>
        </p:txBody>
      </p:sp>
      <p:pic>
        <p:nvPicPr>
          <p:cNvPr id="7" name="Graphic 6" descr="Paw prints with solid fill">
            <a:extLst>
              <a:ext uri="{FF2B5EF4-FFF2-40B4-BE49-F238E27FC236}">
                <a16:creationId xmlns:a16="http://schemas.microsoft.com/office/drawing/2014/main" id="{DEB61FB7-AEC7-007F-1796-1C88CD7A04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88628" y="8969726"/>
            <a:ext cx="914400" cy="914400"/>
          </a:xfrm>
          <a:prstGeom prst="rect">
            <a:avLst/>
          </a:prstGeom>
        </p:spPr>
      </p:pic>
      <p:pic>
        <p:nvPicPr>
          <p:cNvPr id="5" name="Picture 4">
            <a:extLst>
              <a:ext uri="{FF2B5EF4-FFF2-40B4-BE49-F238E27FC236}">
                <a16:creationId xmlns:a16="http://schemas.microsoft.com/office/drawing/2014/main" id="{8F5EC267-DDAB-635B-C81A-9C7FFFDF375C}"/>
              </a:ext>
            </a:extLst>
          </p:cNvPr>
          <p:cNvPicPr>
            <a:picLocks noChangeAspect="1"/>
          </p:cNvPicPr>
          <p:nvPr/>
        </p:nvPicPr>
        <p:blipFill>
          <a:blip r:embed="rId3"/>
          <a:stretch>
            <a:fillRect/>
          </a:stretch>
        </p:blipFill>
        <p:spPr>
          <a:xfrm>
            <a:off x="7072312" y="1535906"/>
            <a:ext cx="5411391" cy="7215188"/>
          </a:xfrm>
          <a:prstGeom prst="rect">
            <a:avLst/>
          </a:prstGeom>
        </p:spPr>
      </p:pic>
    </p:spTree>
    <p:extLst>
      <p:ext uri="{BB962C8B-B14F-4D97-AF65-F5344CB8AC3E}">
        <p14:creationId xmlns:p14="http://schemas.microsoft.com/office/powerpoint/2010/main" val="5138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4" name="TextBox 13">
            <a:extLst>
              <a:ext uri="{FF2B5EF4-FFF2-40B4-BE49-F238E27FC236}">
                <a16:creationId xmlns:a16="http://schemas.microsoft.com/office/drawing/2014/main" id="{9E9ED1D0-E973-7551-7D89-1CD6194176CC}"/>
              </a:ext>
            </a:extLst>
          </p:cNvPr>
          <p:cNvSpPr txBox="1"/>
          <p:nvPr/>
        </p:nvSpPr>
        <p:spPr>
          <a:xfrm>
            <a:off x="609600" y="2925358"/>
            <a:ext cx="5283702" cy="2800767"/>
          </a:xfrm>
          <a:prstGeom prst="rect">
            <a:avLst/>
          </a:prstGeom>
          <a:noFill/>
        </p:spPr>
        <p:txBody>
          <a:bodyPr wrap="square" rtlCol="0">
            <a:spAutoFit/>
          </a:bodyPr>
          <a:lstStyle/>
          <a:p>
            <a:pPr algn="ctr"/>
            <a:r>
              <a:rPr lang="en-US" sz="8800" b="1" u="sng">
                <a:latin typeface="Century Gothic" panose="020B0502020202020204" pitchFamily="34" charset="0"/>
              </a:rPr>
              <a:t>A Peek </a:t>
            </a:r>
          </a:p>
          <a:p>
            <a:pPr algn="ctr"/>
            <a:r>
              <a:rPr lang="en-US" sz="8800" b="1" u="sng">
                <a:latin typeface="Century Gothic" panose="020B0502020202020204" pitchFamily="34" charset="0"/>
              </a:rPr>
              <a:t>Inside…</a:t>
            </a:r>
            <a:endParaRPr lang="en-US" sz="8800" u="sng">
              <a:latin typeface="Century Gothic" panose="020B0502020202020204" pitchFamily="34" charset="0"/>
            </a:endParaRPr>
          </a:p>
        </p:txBody>
      </p:sp>
      <p:pic>
        <p:nvPicPr>
          <p:cNvPr id="7" name="Graphic 6" descr="Paw prints with solid fill">
            <a:extLst>
              <a:ext uri="{FF2B5EF4-FFF2-40B4-BE49-F238E27FC236}">
                <a16:creationId xmlns:a16="http://schemas.microsoft.com/office/drawing/2014/main" id="{B650F42D-0C42-35BD-7FBB-4ACF6607E50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05286" y="8754311"/>
            <a:ext cx="914400" cy="914400"/>
          </a:xfrm>
          <a:prstGeom prst="rect">
            <a:avLst/>
          </a:prstGeom>
        </p:spPr>
      </p:pic>
      <p:pic>
        <p:nvPicPr>
          <p:cNvPr id="5" name="Picture 4">
            <a:extLst>
              <a:ext uri="{FF2B5EF4-FFF2-40B4-BE49-F238E27FC236}">
                <a16:creationId xmlns:a16="http://schemas.microsoft.com/office/drawing/2014/main" id="{A667F1E4-5335-DC48-67D1-94012B70D185}"/>
              </a:ext>
            </a:extLst>
          </p:cNvPr>
          <p:cNvPicPr>
            <a:picLocks noChangeAspect="1"/>
          </p:cNvPicPr>
          <p:nvPr/>
        </p:nvPicPr>
        <p:blipFill>
          <a:blip r:embed="rId3"/>
          <a:stretch>
            <a:fillRect/>
          </a:stretch>
        </p:blipFill>
        <p:spPr>
          <a:xfrm>
            <a:off x="6350502" y="1814513"/>
            <a:ext cx="8458200" cy="6343650"/>
          </a:xfrm>
          <a:prstGeom prst="rect">
            <a:avLst/>
          </a:prstGeom>
        </p:spPr>
      </p:pic>
    </p:spTree>
    <p:extLst>
      <p:ext uri="{BB962C8B-B14F-4D97-AF65-F5344CB8AC3E}">
        <p14:creationId xmlns:p14="http://schemas.microsoft.com/office/powerpoint/2010/main" val="2869549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4" name="TextBox 13">
            <a:extLst>
              <a:ext uri="{FF2B5EF4-FFF2-40B4-BE49-F238E27FC236}">
                <a16:creationId xmlns:a16="http://schemas.microsoft.com/office/drawing/2014/main" id="{9E9ED1D0-E973-7551-7D89-1CD6194176CC}"/>
              </a:ext>
            </a:extLst>
          </p:cNvPr>
          <p:cNvSpPr txBox="1"/>
          <p:nvPr/>
        </p:nvSpPr>
        <p:spPr>
          <a:xfrm>
            <a:off x="1107346" y="3068500"/>
            <a:ext cx="5283702" cy="2800767"/>
          </a:xfrm>
          <a:prstGeom prst="rect">
            <a:avLst/>
          </a:prstGeom>
          <a:noFill/>
        </p:spPr>
        <p:txBody>
          <a:bodyPr wrap="square" rtlCol="0">
            <a:spAutoFit/>
          </a:bodyPr>
          <a:lstStyle/>
          <a:p>
            <a:pPr algn="ctr"/>
            <a:r>
              <a:rPr lang="en-US" sz="8800" b="1" u="sng">
                <a:latin typeface="Century Gothic" panose="020B0502020202020204" pitchFamily="34" charset="0"/>
              </a:rPr>
              <a:t>A Peek </a:t>
            </a:r>
          </a:p>
          <a:p>
            <a:pPr algn="ctr"/>
            <a:r>
              <a:rPr lang="en-US" sz="8800" b="1" u="sng">
                <a:latin typeface="Century Gothic" panose="020B0502020202020204" pitchFamily="34" charset="0"/>
              </a:rPr>
              <a:t>Inside…</a:t>
            </a:r>
            <a:endParaRPr lang="en-US" sz="8800" u="sng">
              <a:latin typeface="Century Gothic" panose="020B0502020202020204" pitchFamily="34" charset="0"/>
            </a:endParaRPr>
          </a:p>
        </p:txBody>
      </p:sp>
      <p:pic>
        <p:nvPicPr>
          <p:cNvPr id="7" name="Graphic 6" descr="Paw prints with solid fill">
            <a:extLst>
              <a:ext uri="{FF2B5EF4-FFF2-40B4-BE49-F238E27FC236}">
                <a16:creationId xmlns:a16="http://schemas.microsoft.com/office/drawing/2014/main" id="{D4F742EB-8D27-AFDC-DEE0-AB2F162BBB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05286" y="8862150"/>
            <a:ext cx="914400" cy="914400"/>
          </a:xfrm>
          <a:prstGeom prst="rect">
            <a:avLst/>
          </a:prstGeom>
        </p:spPr>
      </p:pic>
      <p:pic>
        <p:nvPicPr>
          <p:cNvPr id="5" name="Picture 4">
            <a:extLst>
              <a:ext uri="{FF2B5EF4-FFF2-40B4-BE49-F238E27FC236}">
                <a16:creationId xmlns:a16="http://schemas.microsoft.com/office/drawing/2014/main" id="{66B02AAD-FF04-1174-D1E2-9A4EFB8F66F9}"/>
              </a:ext>
            </a:extLst>
          </p:cNvPr>
          <p:cNvPicPr>
            <a:picLocks noChangeAspect="1"/>
          </p:cNvPicPr>
          <p:nvPr/>
        </p:nvPicPr>
        <p:blipFill>
          <a:blip r:embed="rId3"/>
          <a:stretch>
            <a:fillRect/>
          </a:stretch>
        </p:blipFill>
        <p:spPr>
          <a:xfrm>
            <a:off x="7072312" y="2128837"/>
            <a:ext cx="7472363" cy="5604272"/>
          </a:xfrm>
          <a:prstGeom prst="rect">
            <a:avLst/>
          </a:prstGeom>
        </p:spPr>
      </p:pic>
    </p:spTree>
    <p:extLst>
      <p:ext uri="{BB962C8B-B14F-4D97-AF65-F5344CB8AC3E}">
        <p14:creationId xmlns:p14="http://schemas.microsoft.com/office/powerpoint/2010/main" val="1824185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4" name="TextBox 13">
            <a:extLst>
              <a:ext uri="{FF2B5EF4-FFF2-40B4-BE49-F238E27FC236}">
                <a16:creationId xmlns:a16="http://schemas.microsoft.com/office/drawing/2014/main" id="{9E9ED1D0-E973-7551-7D89-1CD6194176CC}"/>
              </a:ext>
            </a:extLst>
          </p:cNvPr>
          <p:cNvSpPr txBox="1"/>
          <p:nvPr/>
        </p:nvSpPr>
        <p:spPr>
          <a:xfrm>
            <a:off x="910131" y="3065810"/>
            <a:ext cx="5283702" cy="2800767"/>
          </a:xfrm>
          <a:prstGeom prst="rect">
            <a:avLst/>
          </a:prstGeom>
          <a:noFill/>
        </p:spPr>
        <p:txBody>
          <a:bodyPr wrap="square" rtlCol="0">
            <a:spAutoFit/>
          </a:bodyPr>
          <a:lstStyle/>
          <a:p>
            <a:pPr algn="ctr"/>
            <a:r>
              <a:rPr lang="en-US" sz="8800" b="1" u="sng">
                <a:latin typeface="Century Gothic" panose="020B0502020202020204" pitchFamily="34" charset="0"/>
              </a:rPr>
              <a:t>A Peek </a:t>
            </a:r>
          </a:p>
          <a:p>
            <a:pPr algn="ctr"/>
            <a:r>
              <a:rPr lang="en-US" sz="8800" b="1" u="sng">
                <a:latin typeface="Century Gothic" panose="020B0502020202020204" pitchFamily="34" charset="0"/>
              </a:rPr>
              <a:t>Inside…</a:t>
            </a:r>
            <a:endParaRPr lang="en-US" sz="8800" u="sng">
              <a:latin typeface="Century Gothic" panose="020B0502020202020204" pitchFamily="34" charset="0"/>
            </a:endParaRPr>
          </a:p>
        </p:txBody>
      </p:sp>
      <p:pic>
        <p:nvPicPr>
          <p:cNvPr id="7" name="Graphic 6" descr="Paw prints with solid fill">
            <a:extLst>
              <a:ext uri="{FF2B5EF4-FFF2-40B4-BE49-F238E27FC236}">
                <a16:creationId xmlns:a16="http://schemas.microsoft.com/office/drawing/2014/main" id="{5F2D15D5-597C-1BF8-E28E-41A1C7BE65C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850994" y="8790432"/>
            <a:ext cx="914400" cy="914400"/>
          </a:xfrm>
          <a:prstGeom prst="rect">
            <a:avLst/>
          </a:prstGeom>
        </p:spPr>
      </p:pic>
      <p:pic>
        <p:nvPicPr>
          <p:cNvPr id="5" name="Picture 4">
            <a:extLst>
              <a:ext uri="{FF2B5EF4-FFF2-40B4-BE49-F238E27FC236}">
                <a16:creationId xmlns:a16="http://schemas.microsoft.com/office/drawing/2014/main" id="{A09DE5B1-9274-DF97-2575-6B9CBCF1D2CF}"/>
              </a:ext>
            </a:extLst>
          </p:cNvPr>
          <p:cNvPicPr>
            <a:picLocks noChangeAspect="1"/>
          </p:cNvPicPr>
          <p:nvPr/>
        </p:nvPicPr>
        <p:blipFill>
          <a:blip r:embed="rId3"/>
          <a:stretch>
            <a:fillRect/>
          </a:stretch>
        </p:blipFill>
        <p:spPr>
          <a:xfrm>
            <a:off x="6386512" y="1585913"/>
            <a:ext cx="5029199" cy="3771900"/>
          </a:xfrm>
          <a:prstGeom prst="rect">
            <a:avLst/>
          </a:prstGeom>
        </p:spPr>
      </p:pic>
      <p:pic>
        <p:nvPicPr>
          <p:cNvPr id="8" name="Picture 7">
            <a:extLst>
              <a:ext uri="{FF2B5EF4-FFF2-40B4-BE49-F238E27FC236}">
                <a16:creationId xmlns:a16="http://schemas.microsoft.com/office/drawing/2014/main" id="{0E96116E-CE28-8CB1-DC40-7DCEAEFE3D99}"/>
              </a:ext>
            </a:extLst>
          </p:cNvPr>
          <p:cNvPicPr>
            <a:picLocks noChangeAspect="1"/>
          </p:cNvPicPr>
          <p:nvPr/>
        </p:nvPicPr>
        <p:blipFill>
          <a:blip r:embed="rId4"/>
          <a:stretch>
            <a:fillRect/>
          </a:stretch>
        </p:blipFill>
        <p:spPr>
          <a:xfrm>
            <a:off x="10401300" y="4466193"/>
            <a:ext cx="5029199" cy="3771899"/>
          </a:xfrm>
          <a:prstGeom prst="rect">
            <a:avLst/>
          </a:prstGeom>
        </p:spPr>
      </p:pic>
    </p:spTree>
    <p:extLst>
      <p:ext uri="{BB962C8B-B14F-4D97-AF65-F5344CB8AC3E}">
        <p14:creationId xmlns:p14="http://schemas.microsoft.com/office/powerpoint/2010/main" val="1297256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910131" y="1275013"/>
            <a:ext cx="16870457" cy="7736974"/>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grpSp>
        <p:nvGrpSpPr>
          <p:cNvPr id="6" name="Group 6"/>
          <p:cNvGrpSpPr>
            <a:grpSpLocks noChangeAspect="1"/>
          </p:cNvGrpSpPr>
          <p:nvPr/>
        </p:nvGrpSpPr>
        <p:grpSpPr>
          <a:xfrm>
            <a:off x="7070844" y="3181775"/>
            <a:ext cx="5406809" cy="3852612"/>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000000">
                <a:alpha val="0"/>
              </a:srgbClr>
            </a:solidFill>
            <a:ln w="12700">
              <a:solidFill>
                <a:srgbClr val="000000"/>
              </a:solidFill>
            </a:ln>
          </p:spPr>
          <p:txBody>
            <a:bodyPr/>
            <a:lstStyle/>
            <a:p>
              <a:endParaRPr lang="en-US"/>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B1D79"/>
            </a:solidFill>
          </p:spPr>
          <p:txBody>
            <a:bodyPr/>
            <a:lstStyle/>
            <a:p>
              <a:endParaRPr lang="en-US"/>
            </a:p>
          </p:txBody>
        </p:sp>
      </p:grpSp>
      <p:grpSp>
        <p:nvGrpSpPr>
          <p:cNvPr id="9" name="Group 9"/>
          <p:cNvGrpSpPr>
            <a:grpSpLocks noChangeAspect="1"/>
          </p:cNvGrpSpPr>
          <p:nvPr/>
        </p:nvGrpSpPr>
        <p:grpSpPr>
          <a:xfrm>
            <a:off x="718828" y="3181775"/>
            <a:ext cx="6002845" cy="3852611"/>
            <a:chOff x="0" y="0"/>
            <a:chExt cx="6350000" cy="6350000"/>
          </a:xfrm>
        </p:grpSpPr>
        <p:sp>
          <p:nvSpPr>
            <p:cNvPr id="10" name="Freeform 10"/>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000000">
                <a:alpha val="0"/>
              </a:srgbClr>
            </a:solidFill>
            <a:ln w="12700">
              <a:solidFill>
                <a:srgbClr val="000000"/>
              </a:solidFill>
            </a:ln>
          </p:spPr>
          <p:txBody>
            <a:bodyPr/>
            <a:lstStyle/>
            <a:p>
              <a:endParaRPr lang="en-US"/>
            </a:p>
          </p:txBody>
        </p:sp>
        <p:sp>
          <p:nvSpPr>
            <p:cNvPr id="11" name="Freeform 11"/>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B1D79"/>
            </a:solidFill>
          </p:spPr>
          <p:txBody>
            <a:bodyPr/>
            <a:lstStyle/>
            <a:p>
              <a:endParaRPr lang="en-US"/>
            </a:p>
          </p:txBody>
        </p:sp>
      </p:grpSp>
      <p:grpSp>
        <p:nvGrpSpPr>
          <p:cNvPr id="12" name="Group 12"/>
          <p:cNvGrpSpPr>
            <a:grpSpLocks noChangeAspect="1"/>
          </p:cNvGrpSpPr>
          <p:nvPr/>
        </p:nvGrpSpPr>
        <p:grpSpPr>
          <a:xfrm>
            <a:off x="12770954" y="3181775"/>
            <a:ext cx="4938317" cy="3852611"/>
            <a:chOff x="0" y="0"/>
            <a:chExt cx="6350000" cy="6350000"/>
          </a:xfrm>
        </p:grpSpPr>
        <p:sp>
          <p:nvSpPr>
            <p:cNvPr id="13" name="Freeform 13"/>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B1D79"/>
            </a:solidFill>
          </p:spPr>
          <p:txBody>
            <a:bodyPr/>
            <a:lstStyle/>
            <a:p>
              <a:endParaRPr lang="en-US"/>
            </a:p>
          </p:txBody>
        </p:sp>
      </p:grpSp>
      <p:sp>
        <p:nvSpPr>
          <p:cNvPr id="16" name="TextBox 16"/>
          <p:cNvSpPr txBox="1"/>
          <p:nvPr/>
        </p:nvSpPr>
        <p:spPr>
          <a:xfrm>
            <a:off x="2984533" y="1359480"/>
            <a:ext cx="12318934" cy="1387474"/>
          </a:xfrm>
          <a:prstGeom prst="rect">
            <a:avLst/>
          </a:prstGeom>
        </p:spPr>
        <p:txBody>
          <a:bodyPr lIns="0" tIns="0" rIns="0" bIns="0" rtlCol="0" anchor="t">
            <a:spAutoFit/>
          </a:bodyPr>
          <a:lstStyle/>
          <a:p>
            <a:pPr algn="ctr">
              <a:lnSpc>
                <a:spcPts val="11200"/>
              </a:lnSpc>
              <a:spcBef>
                <a:spcPct val="0"/>
              </a:spcBef>
            </a:pPr>
            <a:r>
              <a:rPr lang="en-US" sz="8000" u="sng">
                <a:solidFill>
                  <a:srgbClr val="AB1D79"/>
                </a:solidFill>
                <a:latin typeface="Feel Free Playful"/>
              </a:rPr>
              <a:t>Want to Get Involved?</a:t>
            </a:r>
          </a:p>
        </p:txBody>
      </p:sp>
      <p:sp>
        <p:nvSpPr>
          <p:cNvPr id="18" name="Freeform 18"/>
          <p:cNvSpPr/>
          <p:nvPr/>
        </p:nvSpPr>
        <p:spPr>
          <a:xfrm rot="-557850">
            <a:off x="7956274" y="2800829"/>
            <a:ext cx="730081" cy="776682"/>
          </a:xfrm>
          <a:custGeom>
            <a:avLst/>
            <a:gdLst/>
            <a:ahLst/>
            <a:cxnLst/>
            <a:rect l="l" t="t" r="r" b="b"/>
            <a:pathLst>
              <a:path w="730081" h="776682">
                <a:moveTo>
                  <a:pt x="0" y="0"/>
                </a:moveTo>
                <a:lnTo>
                  <a:pt x="730082" y="0"/>
                </a:lnTo>
                <a:lnTo>
                  <a:pt x="730082" y="776682"/>
                </a:lnTo>
                <a:lnTo>
                  <a:pt x="0" y="77668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273E039C-A535-E2E8-D500-BCE28E5882BF}"/>
              </a:ext>
            </a:extLst>
          </p:cNvPr>
          <p:cNvSpPr txBox="1"/>
          <p:nvPr/>
        </p:nvSpPr>
        <p:spPr>
          <a:xfrm>
            <a:off x="1178855" y="3676920"/>
            <a:ext cx="5376634" cy="2862322"/>
          </a:xfrm>
          <a:prstGeom prst="rect">
            <a:avLst/>
          </a:prstGeom>
          <a:noFill/>
        </p:spPr>
        <p:txBody>
          <a:bodyPr wrap="square" rtlCol="0">
            <a:spAutoFit/>
          </a:bodyPr>
          <a:lstStyle/>
          <a:p>
            <a:pPr algn="ctr"/>
            <a:r>
              <a:rPr lang="en-US" sz="6000" b="1">
                <a:latin typeface="Century Gothic" panose="020B0502020202020204" pitchFamily="34" charset="0"/>
              </a:rPr>
              <a:t>Home</a:t>
            </a:r>
          </a:p>
          <a:p>
            <a:pPr algn="ctr"/>
            <a:r>
              <a:rPr lang="en-US" sz="6000" b="1">
                <a:latin typeface="Century Gothic" panose="020B0502020202020204" pitchFamily="34" charset="0"/>
              </a:rPr>
              <a:t>&amp;</a:t>
            </a:r>
          </a:p>
          <a:p>
            <a:pPr algn="ctr"/>
            <a:r>
              <a:rPr lang="en-US" sz="6000" b="1">
                <a:latin typeface="Century Gothic" panose="020B0502020202020204" pitchFamily="34" charset="0"/>
              </a:rPr>
              <a:t>School</a:t>
            </a:r>
            <a:endParaRPr lang="en-US" sz="6000">
              <a:latin typeface="Century Gothic" panose="020B0502020202020204" pitchFamily="34" charset="0"/>
            </a:endParaRPr>
          </a:p>
        </p:txBody>
      </p:sp>
      <p:sp>
        <p:nvSpPr>
          <p:cNvPr id="20" name="TextBox 19">
            <a:extLst>
              <a:ext uri="{FF2B5EF4-FFF2-40B4-BE49-F238E27FC236}">
                <a16:creationId xmlns:a16="http://schemas.microsoft.com/office/drawing/2014/main" id="{3B8A9788-5AC5-AE9B-9400-BE91A8800497}"/>
              </a:ext>
            </a:extLst>
          </p:cNvPr>
          <p:cNvSpPr txBox="1"/>
          <p:nvPr/>
        </p:nvSpPr>
        <p:spPr>
          <a:xfrm>
            <a:off x="7101019" y="4122232"/>
            <a:ext cx="5376634" cy="1862048"/>
          </a:xfrm>
          <a:prstGeom prst="rect">
            <a:avLst/>
          </a:prstGeom>
          <a:noFill/>
        </p:spPr>
        <p:txBody>
          <a:bodyPr wrap="square" rtlCol="0">
            <a:spAutoFit/>
          </a:bodyPr>
          <a:lstStyle/>
          <a:p>
            <a:pPr algn="ctr"/>
            <a:r>
              <a:rPr lang="en-US" sz="11500" b="1">
                <a:latin typeface="Century Gothic" panose="020B0502020202020204" pitchFamily="34" charset="0"/>
              </a:rPr>
              <a:t>PSSC</a:t>
            </a:r>
            <a:endParaRPr lang="en-US" sz="11500">
              <a:latin typeface="Century Gothic" panose="020B0502020202020204" pitchFamily="34" charset="0"/>
            </a:endParaRPr>
          </a:p>
        </p:txBody>
      </p:sp>
      <p:sp>
        <p:nvSpPr>
          <p:cNvPr id="21" name="TextBox 20">
            <a:extLst>
              <a:ext uri="{FF2B5EF4-FFF2-40B4-BE49-F238E27FC236}">
                <a16:creationId xmlns:a16="http://schemas.microsoft.com/office/drawing/2014/main" id="{1FEB3161-6555-2471-2F22-AA671DF67B93}"/>
              </a:ext>
            </a:extLst>
          </p:cNvPr>
          <p:cNvSpPr txBox="1"/>
          <p:nvPr/>
        </p:nvSpPr>
        <p:spPr>
          <a:xfrm>
            <a:off x="12403954" y="4228385"/>
            <a:ext cx="5376634" cy="1862048"/>
          </a:xfrm>
          <a:prstGeom prst="rect">
            <a:avLst/>
          </a:prstGeom>
          <a:noFill/>
        </p:spPr>
        <p:txBody>
          <a:bodyPr wrap="square" rtlCol="0">
            <a:spAutoFit/>
          </a:bodyPr>
          <a:lstStyle/>
          <a:p>
            <a:pPr algn="ctr"/>
            <a:r>
              <a:rPr lang="en-US" sz="11500" b="1">
                <a:latin typeface="Century Gothic" panose="020B0502020202020204" pitchFamily="34" charset="0"/>
              </a:rPr>
              <a:t>Other</a:t>
            </a:r>
            <a:endParaRPr lang="en-US" sz="11500">
              <a:latin typeface="Century Gothic" panose="020B0502020202020204" pitchFamily="34" charset="0"/>
            </a:endParaRPr>
          </a:p>
        </p:txBody>
      </p:sp>
      <p:pic>
        <p:nvPicPr>
          <p:cNvPr id="22" name="Graphic 21" descr="Paw prints with solid fill">
            <a:extLst>
              <a:ext uri="{FF2B5EF4-FFF2-40B4-BE49-F238E27FC236}">
                <a16:creationId xmlns:a16="http://schemas.microsoft.com/office/drawing/2014/main" id="{F3ED2D19-A52A-92DE-C89B-77F64AA2B18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59848" y="9098074"/>
            <a:ext cx="914400" cy="914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8521166"/>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5762E61D-4E0A-51F3-1718-C178AB1A445A}"/>
              </a:ext>
            </a:extLst>
          </p:cNvPr>
          <p:cNvSpPr txBox="1"/>
          <p:nvPr/>
        </p:nvSpPr>
        <p:spPr>
          <a:xfrm>
            <a:off x="2237012" y="869037"/>
            <a:ext cx="14640400" cy="7571303"/>
          </a:xfrm>
          <a:prstGeom prst="rect">
            <a:avLst/>
          </a:prstGeom>
          <a:noFill/>
        </p:spPr>
        <p:txBody>
          <a:bodyPr wrap="square" rtlCol="0">
            <a:spAutoFit/>
          </a:bodyPr>
          <a:lstStyle/>
          <a:p>
            <a:pPr algn="ctr"/>
            <a:r>
              <a:rPr lang="en-US" sz="6600" b="1" u="sng" dirty="0">
                <a:latin typeface="Century Gothic" panose="020B0502020202020204" pitchFamily="34" charset="0"/>
              </a:rPr>
              <a:t>Current Kindergarten Teachers</a:t>
            </a:r>
          </a:p>
          <a:p>
            <a:pPr algn="ctr"/>
            <a:endParaRPr lang="en-US" sz="6600" b="1" u="sng" dirty="0">
              <a:latin typeface="Century Gothic" panose="020B0502020202020204" pitchFamily="34" charset="0"/>
            </a:endParaRPr>
          </a:p>
          <a:p>
            <a:r>
              <a:rPr lang="en-US" sz="6000" dirty="0">
                <a:latin typeface="Century Gothic" panose="020B0502020202020204" pitchFamily="34" charset="0"/>
                <a:sym typeface="Wingdings" panose="05000000000000000000" pitchFamily="2" charset="2"/>
              </a:rPr>
              <a:t> </a:t>
            </a:r>
            <a:r>
              <a:rPr lang="en-US" sz="6000" dirty="0">
                <a:latin typeface="Century Gothic" panose="020B0502020202020204" pitchFamily="34" charset="0"/>
              </a:rPr>
              <a:t>Mrs. Katie Lyons (K)</a:t>
            </a:r>
          </a:p>
          <a:p>
            <a:endParaRPr lang="en-US" sz="6000" dirty="0">
              <a:latin typeface="Century Gothic" panose="020B0502020202020204" pitchFamily="34" charset="0"/>
            </a:endParaRPr>
          </a:p>
          <a:p>
            <a:r>
              <a:rPr lang="en-US" sz="6000" dirty="0">
                <a:latin typeface="Century Gothic" panose="020B0502020202020204" pitchFamily="34" charset="0"/>
                <a:sym typeface="Wingdings" panose="05000000000000000000" pitchFamily="2" charset="2"/>
              </a:rPr>
              <a:t> </a:t>
            </a:r>
            <a:r>
              <a:rPr lang="en-US" sz="6000" dirty="0">
                <a:latin typeface="Century Gothic" panose="020B0502020202020204" pitchFamily="34" charset="0"/>
              </a:rPr>
              <a:t>Mrs. Ann Murphy (K)</a:t>
            </a:r>
          </a:p>
          <a:p>
            <a:endParaRPr lang="en-US" sz="6000" dirty="0">
              <a:latin typeface="Century Gothic" panose="020B0502020202020204" pitchFamily="34" charset="0"/>
            </a:endParaRPr>
          </a:p>
          <a:p>
            <a:r>
              <a:rPr lang="en-US" sz="6000" dirty="0">
                <a:latin typeface="Century Gothic" panose="020B0502020202020204" pitchFamily="34" charset="0"/>
                <a:sym typeface="Wingdings" panose="05000000000000000000" pitchFamily="2" charset="2"/>
              </a:rPr>
              <a:t> </a:t>
            </a:r>
            <a:r>
              <a:rPr lang="en-US" sz="6000" dirty="0">
                <a:latin typeface="Century Gothic" panose="020B0502020202020204" pitchFamily="34" charset="0"/>
              </a:rPr>
              <a:t>Mrs. Lynsey Wall (K)</a:t>
            </a:r>
          </a:p>
          <a:p>
            <a:endParaRPr lang="en-US" dirty="0"/>
          </a:p>
          <a:p>
            <a:endParaRPr lang="en-US" dirty="0"/>
          </a:p>
          <a:p>
            <a:endParaRPr lang="en-US" dirty="0"/>
          </a:p>
        </p:txBody>
      </p:sp>
      <p:pic>
        <p:nvPicPr>
          <p:cNvPr id="7" name="Graphic 6" descr="Paw prints with solid fill">
            <a:extLst>
              <a:ext uri="{FF2B5EF4-FFF2-40B4-BE49-F238E27FC236}">
                <a16:creationId xmlns:a16="http://schemas.microsoft.com/office/drawing/2014/main" id="{02CD8159-386E-673B-8713-01E2098029C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793521" y="7911891"/>
            <a:ext cx="914400"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83634" y="108532"/>
            <a:ext cx="1728264" cy="1850886"/>
          </a:xfrm>
          <a:custGeom>
            <a:avLst/>
            <a:gdLst/>
            <a:ahLst/>
            <a:cxnLst/>
            <a:rect l="l" t="t" r="r" b="b"/>
            <a:pathLst>
              <a:path w="1728264" h="1850886">
                <a:moveTo>
                  <a:pt x="0" y="0"/>
                </a:moveTo>
                <a:lnTo>
                  <a:pt x="1728264" y="0"/>
                </a:lnTo>
                <a:lnTo>
                  <a:pt x="1728264" y="1850886"/>
                </a:lnTo>
                <a:lnTo>
                  <a:pt x="0" y="1850886"/>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2673569" y="5019675"/>
            <a:ext cx="11476253" cy="809625"/>
          </a:xfrm>
          <a:prstGeom prst="rect">
            <a:avLst/>
          </a:prstGeom>
        </p:spPr>
        <p:txBody>
          <a:bodyPr lIns="0" tIns="0" rIns="0" bIns="0" rtlCol="0" anchor="t">
            <a:spAutoFit/>
          </a:bodyPr>
          <a:lstStyle/>
          <a:p>
            <a:pPr algn="ctr">
              <a:lnSpc>
                <a:spcPts val="6299"/>
              </a:lnSpc>
              <a:spcBef>
                <a:spcPct val="0"/>
              </a:spcBef>
            </a:pPr>
            <a:r>
              <a:rPr lang="en-US" sz="4500">
                <a:solidFill>
                  <a:srgbClr val="29741D"/>
                </a:solidFill>
                <a:latin typeface="Sharpie"/>
              </a:rPr>
              <a:t>. </a:t>
            </a:r>
          </a:p>
        </p:txBody>
      </p:sp>
      <p:sp>
        <p:nvSpPr>
          <p:cNvPr id="8" name="TextBox 8"/>
          <p:cNvSpPr txBox="1"/>
          <p:nvPr/>
        </p:nvSpPr>
        <p:spPr>
          <a:xfrm>
            <a:off x="606367" y="1243255"/>
            <a:ext cx="16912008" cy="830997"/>
          </a:xfrm>
          <a:prstGeom prst="rect">
            <a:avLst/>
          </a:prstGeom>
        </p:spPr>
        <p:txBody>
          <a:bodyPr wrap="square" lIns="0" tIns="0" rIns="0" bIns="0" rtlCol="0" anchor="t">
            <a:spAutoFit/>
          </a:bodyPr>
          <a:lstStyle/>
          <a:p>
            <a:pPr algn="ctr">
              <a:spcBef>
                <a:spcPct val="0"/>
              </a:spcBef>
            </a:pPr>
            <a:r>
              <a:rPr lang="en-US" sz="5400" b="1">
                <a:latin typeface="Century Gothic" panose="020B0502020202020204" pitchFamily="34" charset="0"/>
              </a:rPr>
              <a:t>We love to learn and have fun!</a:t>
            </a:r>
          </a:p>
        </p:txBody>
      </p:sp>
      <p:sp>
        <p:nvSpPr>
          <p:cNvPr id="10" name="TextBox 9">
            <a:extLst>
              <a:ext uri="{FF2B5EF4-FFF2-40B4-BE49-F238E27FC236}">
                <a16:creationId xmlns:a16="http://schemas.microsoft.com/office/drawing/2014/main" id="{F9ED355D-A5CE-797D-7CDF-552D1E8A871A}"/>
              </a:ext>
            </a:extLst>
          </p:cNvPr>
          <p:cNvSpPr txBox="1"/>
          <p:nvPr/>
        </p:nvSpPr>
        <p:spPr>
          <a:xfrm>
            <a:off x="1518738" y="2871125"/>
            <a:ext cx="13785913" cy="6801862"/>
          </a:xfrm>
          <a:prstGeom prst="rect">
            <a:avLst/>
          </a:prstGeom>
          <a:noFill/>
        </p:spPr>
        <p:txBody>
          <a:bodyPr wrap="square" lIns="91440" tIns="45720" rIns="91440" bIns="45720" anchor="t">
            <a:spAutoFit/>
          </a:bodyPr>
          <a:lstStyle/>
          <a:p>
            <a:pPr algn="ctr" rtl="0" fontAlgn="base"/>
            <a:r>
              <a:rPr lang="en-US" sz="3600" b="1" i="0" u="none" strike="noStrike" dirty="0">
                <a:effectLst/>
                <a:latin typeface="Century Gothic"/>
              </a:rPr>
              <a:t>There is so much going on throughout the year! </a:t>
            </a:r>
          </a:p>
          <a:p>
            <a:pPr algn="ctr" rtl="0" fontAlgn="base"/>
            <a:r>
              <a:rPr lang="en-US" sz="3600" b="1" i="0" u="none" strike="noStrike" dirty="0">
                <a:effectLst/>
                <a:latin typeface="Century Gothic"/>
              </a:rPr>
              <a:t> </a:t>
            </a:r>
            <a:endParaRPr lang="en-US" sz="3600" b="1" dirty="0">
              <a:latin typeface="Century Gothic"/>
            </a:endParaRPr>
          </a:p>
          <a:p>
            <a:pPr marL="457200" indent="-457200" rtl="0" fontAlgn="base">
              <a:buFont typeface="Arial" panose="020B0604020202020204" pitchFamily="34" charset="0"/>
              <a:buChar char="•"/>
            </a:pPr>
            <a:r>
              <a:rPr lang="en-US" sz="2800" b="1" i="1" u="none" strike="noStrike" dirty="0">
                <a:effectLst/>
                <a:latin typeface="Century Gothic"/>
              </a:rPr>
              <a:t>Harvest Jazz and Blues – Blues in the Schools</a:t>
            </a:r>
            <a:r>
              <a:rPr lang="en-US" sz="2800" b="1" i="1" dirty="0">
                <a:effectLst/>
                <a:latin typeface="Century Gothic"/>
              </a:rPr>
              <a:t>​</a:t>
            </a:r>
          </a:p>
          <a:p>
            <a:pPr algn="l" rtl="0" fontAlgn="base">
              <a:buFont typeface="Arial" panose="020B0604020202020204" pitchFamily="34" charset="0"/>
              <a:buChar char="•"/>
            </a:pPr>
            <a:r>
              <a:rPr lang="en-US" sz="2800" b="1" i="1" u="none" strike="noStrike" dirty="0">
                <a:effectLst/>
                <a:latin typeface="Century Gothic"/>
              </a:rPr>
              <a:t>   Orange Shirt Day</a:t>
            </a:r>
            <a:r>
              <a:rPr lang="en-US" sz="2800" b="1" i="1" dirty="0">
                <a:effectLst/>
                <a:latin typeface="Century Gothic"/>
              </a:rPr>
              <a:t>​</a:t>
            </a:r>
          </a:p>
          <a:p>
            <a:pPr algn="l" rtl="0" fontAlgn="base">
              <a:buFont typeface="Arial" panose="020B0604020202020204" pitchFamily="34" charset="0"/>
              <a:buChar char="•"/>
            </a:pPr>
            <a:r>
              <a:rPr lang="en-US" sz="2800" b="1" i="1" dirty="0">
                <a:effectLst/>
                <a:latin typeface="Century Gothic"/>
              </a:rPr>
              <a:t>   Autism Awareness</a:t>
            </a:r>
          </a:p>
          <a:p>
            <a:pPr algn="l" rtl="0" fontAlgn="base">
              <a:buFont typeface="Arial" panose="020B0604020202020204" pitchFamily="34" charset="0"/>
              <a:buChar char="•"/>
            </a:pPr>
            <a:r>
              <a:rPr lang="en-US" sz="2800" b="1" i="1" u="none" strike="noStrike" dirty="0">
                <a:effectLst/>
                <a:latin typeface="Century Gothic"/>
              </a:rPr>
              <a:t>   </a:t>
            </a:r>
            <a:r>
              <a:rPr lang="en-US" sz="2800" b="1" i="1" dirty="0">
                <a:latin typeface="Century Gothic"/>
              </a:rPr>
              <a:t>Pink</a:t>
            </a:r>
            <a:r>
              <a:rPr lang="en-US" sz="2800" b="1" i="1" u="none" strike="noStrike" dirty="0">
                <a:effectLst/>
                <a:latin typeface="Century Gothic"/>
              </a:rPr>
              <a:t> Shirt Day</a:t>
            </a:r>
            <a:endParaRPr lang="en-US" sz="2800" b="1" i="1" dirty="0">
              <a:effectLst/>
              <a:latin typeface="Century Gothic"/>
            </a:endParaRPr>
          </a:p>
          <a:p>
            <a:pPr algn="l" rtl="0" fontAlgn="base">
              <a:buFont typeface="Arial" panose="020B0604020202020204" pitchFamily="34" charset="0"/>
              <a:buChar char="•"/>
            </a:pPr>
            <a:r>
              <a:rPr lang="en-US" sz="2800" b="1" i="1" u="none" strike="noStrike" dirty="0">
                <a:effectLst/>
                <a:latin typeface="Century Gothic"/>
              </a:rPr>
              <a:t>   </a:t>
            </a:r>
            <a:r>
              <a:rPr lang="en-US" sz="2800" b="1" i="1" dirty="0">
                <a:latin typeface="Century Gothic"/>
              </a:rPr>
              <a:t>School</a:t>
            </a:r>
            <a:r>
              <a:rPr lang="en-US" sz="2800" b="1" i="1" u="none" strike="noStrike" dirty="0">
                <a:effectLst/>
                <a:latin typeface="Century Gothic"/>
              </a:rPr>
              <a:t> Spirit theme days</a:t>
            </a:r>
            <a:endParaRPr lang="en-US" sz="2800" b="1" i="1" dirty="0">
              <a:effectLst/>
              <a:latin typeface="Century Gothic"/>
            </a:endParaRPr>
          </a:p>
          <a:p>
            <a:pPr algn="l" rtl="0" fontAlgn="base">
              <a:buFont typeface="Arial" panose="020B0604020202020204" pitchFamily="34" charset="0"/>
              <a:buChar char="•"/>
            </a:pPr>
            <a:r>
              <a:rPr lang="en-US" sz="2800" b="1" i="1" u="none" strike="noStrike" dirty="0">
                <a:effectLst/>
                <a:latin typeface="Century Gothic"/>
              </a:rPr>
              <a:t>   Safe Schools Week</a:t>
            </a:r>
            <a:r>
              <a:rPr lang="en-US" sz="2800" b="1" i="1" dirty="0">
                <a:effectLst/>
                <a:latin typeface="Century Gothic"/>
              </a:rPr>
              <a:t>​</a:t>
            </a:r>
          </a:p>
          <a:p>
            <a:pPr algn="l" rtl="0" fontAlgn="base">
              <a:buFont typeface="Arial" panose="020B0604020202020204" pitchFamily="34" charset="0"/>
              <a:buChar char="•"/>
            </a:pPr>
            <a:r>
              <a:rPr lang="en-US" sz="2800" b="1" i="1" u="none" strike="noStrike" dirty="0">
                <a:effectLst/>
                <a:latin typeface="Century Gothic"/>
              </a:rPr>
              <a:t>   Terry Fox Walk</a:t>
            </a:r>
            <a:r>
              <a:rPr lang="en-US" sz="2800" b="1" i="1" dirty="0">
                <a:effectLst/>
                <a:latin typeface="Century Gothic"/>
              </a:rPr>
              <a:t>​</a:t>
            </a:r>
          </a:p>
          <a:p>
            <a:pPr algn="l" rtl="0" fontAlgn="base">
              <a:buFont typeface="Arial" panose="020B0604020202020204" pitchFamily="34" charset="0"/>
              <a:buChar char="•"/>
            </a:pPr>
            <a:r>
              <a:rPr lang="en-US" sz="2800" b="1" i="1" u="none" strike="noStrike" dirty="0">
                <a:effectLst/>
                <a:latin typeface="Century Gothic"/>
              </a:rPr>
              <a:t>   Remembrance Day</a:t>
            </a:r>
            <a:r>
              <a:rPr lang="en-US" sz="2800" b="1" i="1" dirty="0">
                <a:effectLst/>
                <a:latin typeface="Century Gothic"/>
              </a:rPr>
              <a:t>​</a:t>
            </a:r>
          </a:p>
          <a:p>
            <a:pPr algn="l" rtl="0" fontAlgn="base">
              <a:buFont typeface="Arial" panose="020B0604020202020204" pitchFamily="34" charset="0"/>
              <a:buChar char="•"/>
            </a:pPr>
            <a:r>
              <a:rPr lang="en-US" sz="2800" b="1" i="1" u="none" strike="noStrike" dirty="0">
                <a:effectLst/>
                <a:latin typeface="Century Gothic"/>
              </a:rPr>
              <a:t>   </a:t>
            </a:r>
            <a:r>
              <a:rPr lang="en-US" sz="2800" b="1" i="1" dirty="0">
                <a:latin typeface="Century Gothic"/>
              </a:rPr>
              <a:t>Sunny Slips</a:t>
            </a:r>
          </a:p>
          <a:p>
            <a:pPr algn="l" rtl="0" fontAlgn="base">
              <a:buFont typeface="Arial" panose="020B0604020202020204" pitchFamily="34" charset="0"/>
              <a:buChar char="•"/>
            </a:pPr>
            <a:r>
              <a:rPr lang="en-US" sz="2800" b="1" i="1" dirty="0">
                <a:latin typeface="Century Gothic"/>
              </a:rPr>
              <a:t>   Cool Cat Awards</a:t>
            </a:r>
            <a:endParaRPr lang="en-US" sz="2800" b="1" i="1" dirty="0">
              <a:effectLst/>
              <a:latin typeface="Century Gothic"/>
            </a:endParaRPr>
          </a:p>
          <a:p>
            <a:pPr algn="l" rtl="0" fontAlgn="base">
              <a:buFont typeface="Arial" panose="020B0604020202020204" pitchFamily="34" charset="0"/>
              <a:buChar char="•"/>
            </a:pPr>
            <a:r>
              <a:rPr lang="en-US" sz="2800" b="1" i="1" u="none" strike="noStrike" dirty="0">
                <a:effectLst/>
                <a:latin typeface="Century Gothic"/>
              </a:rPr>
              <a:t>   Concerts</a:t>
            </a:r>
            <a:r>
              <a:rPr lang="en-US" sz="2800" b="1" i="1" dirty="0">
                <a:effectLst/>
                <a:latin typeface="Century Gothic"/>
              </a:rPr>
              <a:t>​ and Presentations</a:t>
            </a:r>
          </a:p>
          <a:p>
            <a:pPr algn="l" rtl="0" fontAlgn="base">
              <a:buFont typeface="Arial" panose="020B0604020202020204" pitchFamily="34" charset="0"/>
              <a:buChar char="•"/>
            </a:pPr>
            <a:r>
              <a:rPr lang="en-US" sz="2800" b="1" i="1" u="none" strike="noStrike" dirty="0">
                <a:effectLst/>
                <a:latin typeface="Century Gothic"/>
              </a:rPr>
              <a:t>   Clubs and Activities</a:t>
            </a:r>
            <a:r>
              <a:rPr lang="en-US" sz="2800" b="1" i="1" dirty="0">
                <a:effectLst/>
                <a:latin typeface="Century Gothic"/>
              </a:rPr>
              <a:t>​</a:t>
            </a:r>
          </a:p>
          <a:p>
            <a:pPr algn="l" rtl="0" fontAlgn="base"/>
            <a:r>
              <a:rPr lang="en-US" sz="2800" b="1" i="1" dirty="0">
                <a:latin typeface="Century Gothic"/>
              </a:rPr>
              <a:t>…and many more!</a:t>
            </a:r>
            <a:endParaRPr lang="en-US" sz="2800" b="1" i="1" dirty="0">
              <a:effectLst/>
              <a:latin typeface="Century Gothic"/>
            </a:endParaRPr>
          </a:p>
        </p:txBody>
      </p:sp>
      <p:pic>
        <p:nvPicPr>
          <p:cNvPr id="9" name="Picture 8" descr="A cartoon of a cat wearing sunglasses and a hat&#10;&#10;AI-generated content may be incorrect.">
            <a:extLst>
              <a:ext uri="{FF2B5EF4-FFF2-40B4-BE49-F238E27FC236}">
                <a16:creationId xmlns:a16="http://schemas.microsoft.com/office/drawing/2014/main" id="{4D6185F9-6028-B734-1467-E6EDDB3B0A2C}"/>
              </a:ext>
            </a:extLst>
          </p:cNvPr>
          <p:cNvPicPr>
            <a:picLocks noChangeAspect="1"/>
          </p:cNvPicPr>
          <p:nvPr/>
        </p:nvPicPr>
        <p:blipFill>
          <a:blip r:embed="rId3"/>
          <a:stretch>
            <a:fillRect/>
          </a:stretch>
        </p:blipFill>
        <p:spPr>
          <a:xfrm>
            <a:off x="13273357" y="4009755"/>
            <a:ext cx="3257550" cy="44672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91C2C0A-FA96-2365-E0A1-C640ED9744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F18651C-D9FE-ECB4-5F66-C5D4AEF74D1B}"/>
              </a:ext>
            </a:extLst>
          </p:cNvPr>
          <p:cNvGrpSpPr/>
          <p:nvPr/>
        </p:nvGrpSpPr>
        <p:grpSpPr>
          <a:xfrm>
            <a:off x="1028700" y="1190546"/>
            <a:ext cx="16230600" cy="8521166"/>
            <a:chOff x="0" y="0"/>
            <a:chExt cx="12452338" cy="6065520"/>
          </a:xfrm>
        </p:grpSpPr>
        <p:sp>
          <p:nvSpPr>
            <p:cNvPr id="4" name="Freeform 4">
              <a:extLst>
                <a:ext uri="{FF2B5EF4-FFF2-40B4-BE49-F238E27FC236}">
                  <a16:creationId xmlns:a16="http://schemas.microsoft.com/office/drawing/2014/main" id="{45364807-E861-23D7-352E-AF8259A1D4E9}"/>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BF1F64E0-2E46-6639-8A7E-88695AAEC73A}"/>
              </a:ext>
            </a:extLst>
          </p:cNvPr>
          <p:cNvSpPr txBox="1"/>
          <p:nvPr/>
        </p:nvSpPr>
        <p:spPr>
          <a:xfrm>
            <a:off x="2237012" y="869037"/>
            <a:ext cx="14640400" cy="9294852"/>
          </a:xfrm>
          <a:prstGeom prst="rect">
            <a:avLst/>
          </a:prstGeom>
          <a:noFill/>
        </p:spPr>
        <p:txBody>
          <a:bodyPr wrap="square" rtlCol="0">
            <a:spAutoFit/>
          </a:bodyPr>
          <a:lstStyle/>
          <a:p>
            <a:pPr algn="ctr"/>
            <a:r>
              <a:rPr lang="en-US" sz="6600" b="1" u="sng" dirty="0">
                <a:latin typeface="Century Gothic" panose="020B0502020202020204" pitchFamily="34" charset="0"/>
              </a:rPr>
              <a:t>Current ESS Team</a:t>
            </a:r>
          </a:p>
          <a:p>
            <a:pPr algn="ctr"/>
            <a:endParaRPr lang="en-US" sz="4800" b="1" u="sng" dirty="0">
              <a:latin typeface="+mj-lt"/>
            </a:endParaRPr>
          </a:p>
          <a:p>
            <a:pPr marL="685800" indent="-685800">
              <a:buFont typeface="Arial" panose="020B0604020202020204" pitchFamily="34" charset="0"/>
              <a:buChar char="•"/>
            </a:pPr>
            <a:r>
              <a:rPr lang="en-US" sz="4800" dirty="0">
                <a:latin typeface="+mj-lt"/>
                <a:sym typeface="Wingdings" panose="05000000000000000000" pitchFamily="2" charset="2"/>
              </a:rPr>
              <a:t> </a:t>
            </a:r>
            <a:r>
              <a:rPr lang="en-US" sz="4400" dirty="0">
                <a:latin typeface="+mj-lt"/>
                <a:sym typeface="Wingdings" panose="05000000000000000000" pitchFamily="2" charset="2"/>
              </a:rPr>
              <a:t>Lacey Clowater (Resource K-1)</a:t>
            </a:r>
          </a:p>
          <a:p>
            <a:pPr marL="685800" indent="-685800">
              <a:buFont typeface="Arial" panose="020B0604020202020204" pitchFamily="34" charset="0"/>
              <a:buChar char="•"/>
            </a:pPr>
            <a:r>
              <a:rPr lang="en-US" sz="4400" dirty="0">
                <a:latin typeface="+mj-lt"/>
                <a:sym typeface="Wingdings" panose="05000000000000000000" pitchFamily="2" charset="2"/>
              </a:rPr>
              <a:t>Sandy Tucker (Resource 2-3)</a:t>
            </a:r>
          </a:p>
          <a:p>
            <a:pPr marL="685800" indent="-685800">
              <a:buFont typeface="Arial" panose="020B0604020202020204" pitchFamily="34" charset="0"/>
              <a:buChar char="•"/>
            </a:pPr>
            <a:r>
              <a:rPr lang="en-US" sz="4400" dirty="0">
                <a:latin typeface="+mj-lt"/>
                <a:sym typeface="Wingdings" panose="05000000000000000000" pitchFamily="2" charset="2"/>
              </a:rPr>
              <a:t>Shawnna Stephens (Resource 4-5)</a:t>
            </a:r>
          </a:p>
          <a:p>
            <a:pPr marL="685800" indent="-685800">
              <a:buFont typeface="Arial" panose="020B0604020202020204" pitchFamily="34" charset="0"/>
              <a:buChar char="•"/>
            </a:pPr>
            <a:r>
              <a:rPr lang="en-US" sz="4400" dirty="0">
                <a:latin typeface="+mj-lt"/>
                <a:sym typeface="Wingdings" panose="05000000000000000000" pitchFamily="2" charset="2"/>
              </a:rPr>
              <a:t>Erica Fournier (School Counsellor)</a:t>
            </a:r>
          </a:p>
          <a:p>
            <a:pPr marL="685800" indent="-685800">
              <a:buFont typeface="Arial" panose="020B0604020202020204" pitchFamily="34" charset="0"/>
              <a:buChar char="•"/>
            </a:pPr>
            <a:r>
              <a:rPr lang="en-US" sz="4400" dirty="0">
                <a:latin typeface="+mj-lt"/>
                <a:sym typeface="Wingdings" panose="05000000000000000000" pitchFamily="2" charset="2"/>
              </a:rPr>
              <a:t>Amy Ferguson (School Social Worker)</a:t>
            </a:r>
          </a:p>
          <a:p>
            <a:pPr marL="685800" indent="-685800">
              <a:buFont typeface="Arial" panose="020B0604020202020204" pitchFamily="34" charset="0"/>
              <a:buChar char="•"/>
            </a:pPr>
            <a:r>
              <a:rPr lang="en-US" sz="4400" dirty="0">
                <a:latin typeface="+mj-lt"/>
                <a:sym typeface="Wingdings" panose="05000000000000000000" pitchFamily="2" charset="2"/>
              </a:rPr>
              <a:t>Trishelle Palmer (Behaviour Intervention Mentor)</a:t>
            </a:r>
          </a:p>
          <a:p>
            <a:pPr marL="685800" indent="-685800">
              <a:buFont typeface="Arial" panose="020B0604020202020204" pitchFamily="34" charset="0"/>
              <a:buChar char="•"/>
            </a:pPr>
            <a:r>
              <a:rPr lang="en-US" sz="4400" dirty="0">
                <a:latin typeface="+mj-lt"/>
                <a:sym typeface="Wingdings" panose="05000000000000000000" pitchFamily="2" charset="2"/>
              </a:rPr>
              <a:t>Laura Murdoch (Behaviour Intervention Mentor)</a:t>
            </a:r>
          </a:p>
          <a:p>
            <a:pPr marL="685800" indent="-685800">
              <a:buFont typeface="Arial" panose="020B0604020202020204" pitchFamily="34" charset="0"/>
              <a:buChar char="•"/>
            </a:pPr>
            <a:r>
              <a:rPr lang="en-US" sz="4400" dirty="0">
                <a:latin typeface="+mj-lt"/>
                <a:sym typeface="Wingdings" panose="05000000000000000000" pitchFamily="2" charset="2"/>
              </a:rPr>
              <a:t>Sonya House (Academic Support Teacher)</a:t>
            </a:r>
          </a:p>
          <a:p>
            <a:pPr marL="685800" indent="-685800">
              <a:buFont typeface="Arial" panose="020B0604020202020204" pitchFamily="34" charset="0"/>
              <a:buChar char="•"/>
            </a:pPr>
            <a:r>
              <a:rPr lang="en-US" sz="4400" dirty="0">
                <a:latin typeface="+mj-lt"/>
                <a:sym typeface="Wingdings" panose="05000000000000000000" pitchFamily="2" charset="2"/>
              </a:rPr>
              <a:t>Denise Bullock (English as an Additional Language)</a:t>
            </a:r>
          </a:p>
          <a:p>
            <a:endParaRPr lang="en-US" sz="4800" dirty="0">
              <a:latin typeface="+mj-lt"/>
            </a:endParaRPr>
          </a:p>
          <a:p>
            <a:endParaRPr lang="en-US" dirty="0"/>
          </a:p>
          <a:p>
            <a:endParaRPr lang="en-US" dirty="0"/>
          </a:p>
        </p:txBody>
      </p:sp>
      <p:pic>
        <p:nvPicPr>
          <p:cNvPr id="7" name="Graphic 6" descr="Paw prints with solid fill">
            <a:extLst>
              <a:ext uri="{FF2B5EF4-FFF2-40B4-BE49-F238E27FC236}">
                <a16:creationId xmlns:a16="http://schemas.microsoft.com/office/drawing/2014/main" id="{94A7D34C-DFC9-AE85-F3B5-5D43C5AC6F6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793521" y="7911891"/>
            <a:ext cx="914400" cy="914400"/>
          </a:xfrm>
          <a:prstGeom prst="rect">
            <a:avLst/>
          </a:prstGeom>
        </p:spPr>
      </p:pic>
    </p:spTree>
    <p:extLst>
      <p:ext uri="{BB962C8B-B14F-4D97-AF65-F5344CB8AC3E}">
        <p14:creationId xmlns:p14="http://schemas.microsoft.com/office/powerpoint/2010/main" val="294768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727B2F-0AD3-D3A5-2748-122C7917B03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F5713D4-100F-F37C-4958-A82833155C3F}"/>
              </a:ext>
            </a:extLst>
          </p:cNvPr>
          <p:cNvGrpSpPr/>
          <p:nvPr/>
        </p:nvGrpSpPr>
        <p:grpSpPr>
          <a:xfrm>
            <a:off x="1028700" y="1190546"/>
            <a:ext cx="16230600" cy="8521166"/>
            <a:chOff x="0" y="0"/>
            <a:chExt cx="12452338" cy="6065520"/>
          </a:xfrm>
        </p:grpSpPr>
        <p:sp>
          <p:nvSpPr>
            <p:cNvPr id="4" name="Freeform 4">
              <a:extLst>
                <a:ext uri="{FF2B5EF4-FFF2-40B4-BE49-F238E27FC236}">
                  <a16:creationId xmlns:a16="http://schemas.microsoft.com/office/drawing/2014/main" id="{D6AD2EB6-F732-B35A-AEAA-589FA17998BF}"/>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B7E676F8-3BA7-FD05-EF81-47A719D6A3DF}"/>
              </a:ext>
            </a:extLst>
          </p:cNvPr>
          <p:cNvSpPr txBox="1"/>
          <p:nvPr/>
        </p:nvSpPr>
        <p:spPr>
          <a:xfrm>
            <a:off x="2237012" y="869037"/>
            <a:ext cx="14640400" cy="7386638"/>
          </a:xfrm>
          <a:prstGeom prst="rect">
            <a:avLst/>
          </a:prstGeom>
          <a:noFill/>
        </p:spPr>
        <p:txBody>
          <a:bodyPr wrap="square" rtlCol="0">
            <a:spAutoFit/>
          </a:bodyPr>
          <a:lstStyle/>
          <a:p>
            <a:pPr algn="ctr"/>
            <a:endParaRPr lang="en-US" sz="6600" b="1" u="sng" dirty="0">
              <a:latin typeface="Century Gothic" panose="020B0502020202020204" pitchFamily="34" charset="0"/>
            </a:endParaRPr>
          </a:p>
          <a:p>
            <a:pPr algn="ctr"/>
            <a:r>
              <a:rPr lang="en-US" sz="6600" b="1" u="sng" dirty="0">
                <a:latin typeface="Century Gothic" panose="020B0502020202020204" pitchFamily="34" charset="0"/>
              </a:rPr>
              <a:t>Support Staff</a:t>
            </a:r>
          </a:p>
          <a:p>
            <a:pPr algn="ctr"/>
            <a:endParaRPr lang="en-US" sz="6600" b="1" u="sng" dirty="0">
              <a:latin typeface="Century Gothic" panose="020B0502020202020204" pitchFamily="34" charset="0"/>
            </a:endParaRPr>
          </a:p>
          <a:p>
            <a:pPr marL="857250" indent="-857250">
              <a:buFont typeface="Wingdings" panose="05000000000000000000" pitchFamily="2" charset="2"/>
              <a:buChar char="J"/>
            </a:pPr>
            <a:r>
              <a:rPr lang="en-US" sz="6000" dirty="0">
                <a:latin typeface="Century Gothic" panose="020B0502020202020204" pitchFamily="34" charset="0"/>
                <a:sym typeface="Wingdings" panose="05000000000000000000" pitchFamily="2" charset="2"/>
              </a:rPr>
              <a:t>5 custodians</a:t>
            </a:r>
          </a:p>
          <a:p>
            <a:pPr marL="285750" indent="-285750">
              <a:buFont typeface="Wingdings" panose="05000000000000000000" pitchFamily="2" charset="2"/>
              <a:buChar char="J"/>
            </a:pPr>
            <a:r>
              <a:rPr lang="en-US" sz="6000" dirty="0">
                <a:latin typeface="Century Gothic" panose="020B0502020202020204" pitchFamily="34" charset="0"/>
                <a:sym typeface="Wingdings" panose="05000000000000000000" pitchFamily="2" charset="2"/>
              </a:rPr>
              <a:t> 2 Admin Assistants</a:t>
            </a:r>
          </a:p>
          <a:p>
            <a:pPr marL="285750" indent="-285750">
              <a:buFont typeface="Wingdings" panose="05000000000000000000" pitchFamily="2" charset="2"/>
              <a:buChar char="J"/>
            </a:pPr>
            <a:r>
              <a:rPr lang="en-US" sz="6000" dirty="0">
                <a:latin typeface="Century Gothic" panose="020B0502020202020204" pitchFamily="34" charset="0"/>
                <a:sym typeface="Wingdings" panose="05000000000000000000" pitchFamily="2" charset="2"/>
              </a:rPr>
              <a:t> 30 Educational Assistants</a:t>
            </a:r>
          </a:p>
          <a:p>
            <a:pPr marL="285750" indent="-285750">
              <a:buFont typeface="Wingdings" panose="05000000000000000000" pitchFamily="2" charset="2"/>
              <a:buChar char="J"/>
            </a:pPr>
            <a:r>
              <a:rPr lang="en-US" sz="6000" dirty="0">
                <a:latin typeface="Century Gothic" panose="020B0502020202020204" pitchFamily="34" charset="0"/>
                <a:sym typeface="Wingdings" panose="05000000000000000000" pitchFamily="2" charset="2"/>
              </a:rPr>
              <a:t> 1 Library Worker</a:t>
            </a:r>
            <a:endParaRPr lang="en-US" dirty="0"/>
          </a:p>
          <a:p>
            <a:endParaRPr lang="en-US" dirty="0"/>
          </a:p>
          <a:p>
            <a:endParaRPr lang="en-US" dirty="0"/>
          </a:p>
        </p:txBody>
      </p:sp>
      <p:pic>
        <p:nvPicPr>
          <p:cNvPr id="7" name="Graphic 6" descr="Paw prints with solid fill">
            <a:extLst>
              <a:ext uri="{FF2B5EF4-FFF2-40B4-BE49-F238E27FC236}">
                <a16:creationId xmlns:a16="http://schemas.microsoft.com/office/drawing/2014/main" id="{278E9B1E-F026-0985-206D-735F45AFB5F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793521" y="7911891"/>
            <a:ext cx="914400" cy="914400"/>
          </a:xfrm>
          <a:prstGeom prst="rect">
            <a:avLst/>
          </a:prstGeom>
        </p:spPr>
      </p:pic>
    </p:spTree>
    <p:extLst>
      <p:ext uri="{BB962C8B-B14F-4D97-AF65-F5344CB8AC3E}">
        <p14:creationId xmlns:p14="http://schemas.microsoft.com/office/powerpoint/2010/main" val="412150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56756" y="1015831"/>
            <a:ext cx="17853084" cy="8521166"/>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5762E61D-4E0A-51F3-1718-C178AB1A445A}"/>
              </a:ext>
            </a:extLst>
          </p:cNvPr>
          <p:cNvSpPr txBox="1"/>
          <p:nvPr/>
        </p:nvSpPr>
        <p:spPr>
          <a:xfrm>
            <a:off x="398005" y="859821"/>
            <a:ext cx="16363027" cy="8833187"/>
          </a:xfrm>
          <a:prstGeom prst="rect">
            <a:avLst/>
          </a:prstGeom>
          <a:noFill/>
        </p:spPr>
        <p:txBody>
          <a:bodyPr wrap="square" lIns="91440" tIns="45720" rIns="91440" bIns="45720" rtlCol="0" anchor="t">
            <a:spAutoFit/>
          </a:bodyPr>
          <a:lstStyle/>
          <a:p>
            <a:pPr algn="ctr"/>
            <a:r>
              <a:rPr lang="en-US" sz="6600" b="1" u="sng" dirty="0">
                <a:latin typeface="Century Gothic"/>
              </a:rPr>
              <a:t>Get Ready for Kindergarten!</a:t>
            </a:r>
          </a:p>
          <a:p>
            <a:pPr algn="ctr"/>
            <a:r>
              <a:rPr lang="en-US" sz="6600" b="1" u="sng" dirty="0">
                <a:latin typeface="Century Gothic"/>
              </a:rPr>
              <a:t>Self-Help Skills</a:t>
            </a:r>
          </a:p>
          <a:p>
            <a:r>
              <a:rPr lang="en-US" sz="4000" dirty="0">
                <a:latin typeface="Century Gothic"/>
                <a:sym typeface="Wingdings" panose="05000000000000000000" pitchFamily="2" charset="2"/>
              </a:rPr>
              <a:t> Opening and closing containers/baggies</a:t>
            </a:r>
            <a:endParaRPr lang="en-US" sz="4000" dirty="0">
              <a:latin typeface="Century Gothic"/>
            </a:endParaRPr>
          </a:p>
          <a:p>
            <a:endParaRPr lang="en-US" sz="4000" dirty="0">
              <a:latin typeface="Century Gothic" panose="020B0502020202020204" pitchFamily="34" charset="0"/>
            </a:endParaRPr>
          </a:p>
          <a:p>
            <a:pPr marL="685800" indent="-685800">
              <a:buFont typeface="Wingdings" panose="05000000000000000000" pitchFamily="2" charset="2"/>
              <a:buChar char="J"/>
            </a:pPr>
            <a:r>
              <a:rPr lang="en-US" sz="4000" dirty="0">
                <a:latin typeface="Century Gothic"/>
                <a:sym typeface="Wingdings" panose="05000000000000000000" pitchFamily="2" charset="2"/>
              </a:rPr>
              <a:t>P</a:t>
            </a:r>
            <a:r>
              <a:rPr lang="en-US" sz="4000" dirty="0">
                <a:latin typeface="Century Gothic"/>
              </a:rPr>
              <a:t>utting on/taking off footwear</a:t>
            </a:r>
          </a:p>
          <a:p>
            <a:endParaRPr lang="en-US" sz="4000" dirty="0">
              <a:latin typeface="Century Gothic" panose="020B0502020202020204" pitchFamily="34" charset="0"/>
            </a:endParaRPr>
          </a:p>
          <a:p>
            <a:r>
              <a:rPr lang="en-US" sz="4000" dirty="0">
                <a:latin typeface="Century Gothic"/>
                <a:sym typeface="Wingdings" panose="05000000000000000000" pitchFamily="2" charset="2"/>
              </a:rPr>
              <a:t> Z</a:t>
            </a:r>
            <a:r>
              <a:rPr lang="en-US" sz="4000" dirty="0">
                <a:latin typeface="Century Gothic"/>
              </a:rPr>
              <a:t>ipping and unzipping coat/bookbag</a:t>
            </a:r>
          </a:p>
          <a:p>
            <a:endParaRPr lang="en-US" sz="4000" dirty="0">
              <a:latin typeface="Century Gothic" panose="020B0502020202020204" pitchFamily="34" charset="0"/>
            </a:endParaRPr>
          </a:p>
          <a:p>
            <a:pPr marL="685800" indent="-685800">
              <a:buFont typeface="Wingdings" panose="05000000000000000000" pitchFamily="2" charset="2"/>
              <a:buChar char="J"/>
            </a:pPr>
            <a:r>
              <a:rPr lang="en-US" sz="4000" dirty="0">
                <a:latin typeface="Century Gothic"/>
                <a:sym typeface="Wingdings" panose="05000000000000000000" pitchFamily="2" charset="2"/>
              </a:rPr>
              <a:t>P</a:t>
            </a:r>
            <a:r>
              <a:rPr lang="en-US" sz="4000" dirty="0">
                <a:latin typeface="Century Gothic"/>
              </a:rPr>
              <a:t>acking and unpacking bookbag</a:t>
            </a:r>
          </a:p>
          <a:p>
            <a:pPr marL="685800" indent="-685800">
              <a:buFont typeface="Wingdings" panose="05000000000000000000" pitchFamily="2" charset="2"/>
              <a:buChar char="J"/>
            </a:pPr>
            <a:endParaRPr lang="en-US" sz="4000" dirty="0">
              <a:latin typeface="Century Gothic" panose="020B0502020202020204" pitchFamily="34" charset="0"/>
            </a:endParaRPr>
          </a:p>
          <a:p>
            <a:pPr marL="685800" indent="-685800">
              <a:buFont typeface="Wingdings" panose="05000000000000000000" pitchFamily="2" charset="2"/>
              <a:buChar char="J"/>
            </a:pPr>
            <a:r>
              <a:rPr lang="en-US" sz="4000" dirty="0">
                <a:latin typeface="Century Gothic"/>
                <a:sym typeface="Wingdings" panose="05000000000000000000" pitchFamily="2" charset="2"/>
              </a:rPr>
              <a:t>Using the washroom</a:t>
            </a:r>
            <a:endParaRPr lang="en-US" sz="4000" dirty="0">
              <a:latin typeface="Century Gothic"/>
            </a:endParaRPr>
          </a:p>
          <a:p>
            <a:endParaRPr lang="en-US" sz="4000" dirty="0">
              <a:ea typeface="Calibri"/>
              <a:cs typeface="Calibri"/>
            </a:endParaRPr>
          </a:p>
          <a:p>
            <a:endParaRPr lang="en-US" dirty="0"/>
          </a:p>
          <a:p>
            <a:endParaRPr lang="en-US" dirty="0"/>
          </a:p>
        </p:txBody>
      </p:sp>
      <p:pic>
        <p:nvPicPr>
          <p:cNvPr id="8" name="Picture 7" descr="A close-up of a toy block&#10;&#10;Description automatically generated">
            <a:extLst>
              <a:ext uri="{FF2B5EF4-FFF2-40B4-BE49-F238E27FC236}">
                <a16:creationId xmlns:a16="http://schemas.microsoft.com/office/drawing/2014/main" id="{E825E56A-8108-A4D8-9E7F-816226C5D8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433501" y="5709425"/>
            <a:ext cx="5763888" cy="4290824"/>
          </a:xfrm>
          <a:prstGeom prst="rect">
            <a:avLst/>
          </a:prstGeom>
        </p:spPr>
      </p:pic>
      <p:pic>
        <p:nvPicPr>
          <p:cNvPr id="7" name="Graphic 6" descr="Paw prints with solid fill">
            <a:extLst>
              <a:ext uri="{FF2B5EF4-FFF2-40B4-BE49-F238E27FC236}">
                <a16:creationId xmlns:a16="http://schemas.microsoft.com/office/drawing/2014/main" id="{E3812FC0-48E8-6EB6-C015-C9A99695B4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19498" y="8450912"/>
            <a:ext cx="914400" cy="914400"/>
          </a:xfrm>
          <a:prstGeom prst="rect">
            <a:avLst/>
          </a:prstGeom>
        </p:spPr>
      </p:pic>
    </p:spTree>
    <p:extLst>
      <p:ext uri="{BB962C8B-B14F-4D97-AF65-F5344CB8AC3E}">
        <p14:creationId xmlns:p14="http://schemas.microsoft.com/office/powerpoint/2010/main" val="70578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F88FE-4B60-6A10-1777-7177C8B8FBF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B9D8C11-2DE1-B236-6C7B-7B72EDD499C0}"/>
              </a:ext>
            </a:extLst>
          </p:cNvPr>
          <p:cNvGrpSpPr/>
          <p:nvPr/>
        </p:nvGrpSpPr>
        <p:grpSpPr>
          <a:xfrm>
            <a:off x="1028700" y="869037"/>
            <a:ext cx="16230600" cy="8521166"/>
            <a:chOff x="0" y="0"/>
            <a:chExt cx="12452338" cy="6065520"/>
          </a:xfrm>
        </p:grpSpPr>
        <p:sp>
          <p:nvSpPr>
            <p:cNvPr id="4" name="Freeform 4">
              <a:extLst>
                <a:ext uri="{FF2B5EF4-FFF2-40B4-BE49-F238E27FC236}">
                  <a16:creationId xmlns:a16="http://schemas.microsoft.com/office/drawing/2014/main" id="{4BEEA778-C403-BDD0-D51C-F4932D5CE8B5}"/>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204E57D3-3CDD-CC78-E313-746FA31376E1}"/>
              </a:ext>
            </a:extLst>
          </p:cNvPr>
          <p:cNvSpPr txBox="1"/>
          <p:nvPr/>
        </p:nvSpPr>
        <p:spPr>
          <a:xfrm>
            <a:off x="2237012" y="869037"/>
            <a:ext cx="14640400" cy="7201972"/>
          </a:xfrm>
          <a:prstGeom prst="rect">
            <a:avLst/>
          </a:prstGeom>
          <a:noFill/>
        </p:spPr>
        <p:txBody>
          <a:bodyPr wrap="square" lIns="91440" tIns="45720" rIns="91440" bIns="45720" rtlCol="0" anchor="t">
            <a:spAutoFit/>
          </a:bodyPr>
          <a:lstStyle/>
          <a:p>
            <a:pPr algn="ctr"/>
            <a:r>
              <a:rPr lang="en-US" sz="6600" b="1" u="sng" dirty="0">
                <a:latin typeface="Century Gothic"/>
              </a:rPr>
              <a:t>School Information for Next Year</a:t>
            </a:r>
          </a:p>
          <a:p>
            <a:pPr algn="ctr"/>
            <a:endParaRPr lang="en-US" sz="6600" b="1" u="sng" dirty="0">
              <a:latin typeface="Century Gothic" panose="020B0502020202020204" pitchFamily="34" charset="0"/>
            </a:endParaRPr>
          </a:p>
          <a:p>
            <a:pPr marL="571500" indent="-571500">
              <a:buFont typeface="Wingdings" panose="05000000000000000000" pitchFamily="2" charset="2"/>
              <a:buChar char="J"/>
            </a:pPr>
            <a:r>
              <a:rPr lang="en-US" sz="3600" dirty="0">
                <a:latin typeface="Century Gothic"/>
              </a:rPr>
              <a:t>Check our school website often for updates.</a:t>
            </a:r>
          </a:p>
          <a:p>
            <a:pPr marL="571500" indent="-571500">
              <a:buFont typeface="Wingdings" panose="05000000000000000000" pitchFamily="2" charset="2"/>
              <a:buChar char="J"/>
            </a:pPr>
            <a:r>
              <a:rPr lang="en-US" sz="3600" dirty="0">
                <a:latin typeface="Century Gothic"/>
              </a:rPr>
              <a:t>Check your emails regularly for updates.</a:t>
            </a:r>
          </a:p>
          <a:p>
            <a:pPr marL="571500" indent="-571500">
              <a:buFont typeface="Wingdings" panose="05000000000000000000" pitchFamily="2" charset="2"/>
              <a:buChar char="J"/>
            </a:pPr>
            <a:r>
              <a:rPr lang="en-US" sz="3600" dirty="0">
                <a:latin typeface="Century Gothic"/>
              </a:rPr>
              <a:t>Busing information is on the Anglophone West webpage. Just search “Anglophone West taking the bus”.</a:t>
            </a:r>
          </a:p>
          <a:p>
            <a:pPr marL="571500" indent="-571500">
              <a:buFont typeface="Wingdings" panose="05000000000000000000" pitchFamily="2" charset="2"/>
              <a:buChar char="J"/>
            </a:pPr>
            <a:r>
              <a:rPr lang="en-US" sz="3600" dirty="0">
                <a:latin typeface="Century Gothic"/>
              </a:rPr>
              <a:t>Your child will receive a handout at the beginning of the year with specifics about school routines and expectations.</a:t>
            </a:r>
            <a:endParaRPr lang="en-US" sz="6000" dirty="0">
              <a:latin typeface="Century Gothic"/>
            </a:endParaRPr>
          </a:p>
          <a:p>
            <a:endParaRPr lang="en-US" sz="6000" dirty="0">
              <a:latin typeface="Century Gothic" panose="020B0502020202020204" pitchFamily="34" charset="0"/>
            </a:endParaRPr>
          </a:p>
          <a:p>
            <a:endParaRPr lang="en-US" dirty="0"/>
          </a:p>
          <a:p>
            <a:endParaRPr lang="en-US" dirty="0"/>
          </a:p>
          <a:p>
            <a:endParaRPr lang="en-US" dirty="0"/>
          </a:p>
        </p:txBody>
      </p:sp>
      <p:pic>
        <p:nvPicPr>
          <p:cNvPr id="7" name="Graphic 6" descr="Paw prints with solid fill">
            <a:extLst>
              <a:ext uri="{FF2B5EF4-FFF2-40B4-BE49-F238E27FC236}">
                <a16:creationId xmlns:a16="http://schemas.microsoft.com/office/drawing/2014/main" id="{A00B6E3F-8CF8-B84E-0D99-F548714607C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8149" y="411837"/>
            <a:ext cx="914400" cy="914400"/>
          </a:xfrm>
          <a:prstGeom prst="rect">
            <a:avLst/>
          </a:prstGeom>
        </p:spPr>
      </p:pic>
    </p:spTree>
    <p:extLst>
      <p:ext uri="{BB962C8B-B14F-4D97-AF65-F5344CB8AC3E}">
        <p14:creationId xmlns:p14="http://schemas.microsoft.com/office/powerpoint/2010/main" val="100785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028700" y="1190546"/>
            <a:ext cx="16230600" cy="8521166"/>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5762E61D-4E0A-51F3-1718-C178AB1A445A}"/>
              </a:ext>
            </a:extLst>
          </p:cNvPr>
          <p:cNvSpPr txBox="1"/>
          <p:nvPr/>
        </p:nvSpPr>
        <p:spPr>
          <a:xfrm>
            <a:off x="2237012" y="869037"/>
            <a:ext cx="14640400" cy="9787295"/>
          </a:xfrm>
          <a:prstGeom prst="rect">
            <a:avLst/>
          </a:prstGeom>
          <a:noFill/>
        </p:spPr>
        <p:txBody>
          <a:bodyPr wrap="square" rtlCol="0">
            <a:spAutoFit/>
          </a:bodyPr>
          <a:lstStyle/>
          <a:p>
            <a:pPr algn="ctr"/>
            <a:r>
              <a:rPr lang="en-US" sz="6600" b="1" u="sng" dirty="0">
                <a:latin typeface="Century Gothic" panose="020B0502020202020204" pitchFamily="34" charset="0"/>
              </a:rPr>
              <a:t>Questions/Concerns Next Year</a:t>
            </a:r>
          </a:p>
          <a:p>
            <a:pPr algn="ctr"/>
            <a:endParaRPr lang="en-US" sz="6600" b="1" u="sng" dirty="0">
              <a:latin typeface="Century Gothic" panose="020B0502020202020204" pitchFamily="34" charset="0"/>
            </a:endParaRPr>
          </a:p>
          <a:p>
            <a:pPr marL="571500" indent="-571500">
              <a:buFont typeface="Wingdings" panose="05000000000000000000" pitchFamily="2" charset="2"/>
              <a:buChar char="J"/>
            </a:pPr>
            <a:r>
              <a:rPr lang="en-US" sz="3600" dirty="0">
                <a:latin typeface="Century Gothic" panose="020B0502020202020204" pitchFamily="34" charset="0"/>
              </a:rPr>
              <a:t>If you have questions or concerns next year, please contact your child’s teacher through email. If you have time sensitive information, call the main office. Staff have very little time to check email during the school day.</a:t>
            </a:r>
          </a:p>
          <a:p>
            <a:endParaRPr lang="en-US" sz="3600" dirty="0">
              <a:latin typeface="Century Gothic" panose="020B0502020202020204" pitchFamily="34" charset="0"/>
            </a:endParaRPr>
          </a:p>
          <a:p>
            <a:pPr marL="685800" indent="-685800">
              <a:buFont typeface="Wingdings" panose="05000000000000000000" pitchFamily="2" charset="2"/>
              <a:buChar char="J"/>
            </a:pPr>
            <a:r>
              <a:rPr lang="en-US" sz="3600" dirty="0">
                <a:latin typeface="Century Gothic" panose="020B0502020202020204" pitchFamily="34" charset="0"/>
                <a:sym typeface="Wingdings" panose="05000000000000000000" pitchFamily="2" charset="2"/>
              </a:rPr>
              <a:t>If you have a concern and are unable to resolve it with the teacher first, please reach out to myself or our Vice Principal. Please remember that all classroom and academic concerns must be discussed with the teacher first.</a:t>
            </a:r>
            <a:endParaRPr lang="en-US" sz="3600" dirty="0">
              <a:latin typeface="Century Gothic" panose="020B0502020202020204" pitchFamily="34" charset="0"/>
            </a:endParaRPr>
          </a:p>
          <a:p>
            <a:endParaRPr lang="en-US" sz="6000" dirty="0">
              <a:latin typeface="Century Gothic" panose="020B0502020202020204" pitchFamily="34" charset="0"/>
            </a:endParaRPr>
          </a:p>
          <a:p>
            <a:endParaRPr lang="en-US" sz="6000" dirty="0">
              <a:latin typeface="Century Gothic" panose="020B0502020202020204" pitchFamily="34" charset="0"/>
            </a:endParaRPr>
          </a:p>
          <a:p>
            <a:endParaRPr lang="en-US" dirty="0"/>
          </a:p>
          <a:p>
            <a:endParaRPr lang="en-US" dirty="0"/>
          </a:p>
          <a:p>
            <a:endParaRPr lang="en-US" dirty="0"/>
          </a:p>
        </p:txBody>
      </p:sp>
      <p:pic>
        <p:nvPicPr>
          <p:cNvPr id="7" name="Graphic 6" descr="Paw prints with solid fill">
            <a:extLst>
              <a:ext uri="{FF2B5EF4-FFF2-40B4-BE49-F238E27FC236}">
                <a16:creationId xmlns:a16="http://schemas.microsoft.com/office/drawing/2014/main" id="{CB040D9D-3A0A-E61D-3B41-813142E1082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96188" y="8696233"/>
            <a:ext cx="914400" cy="914400"/>
          </a:xfrm>
          <a:prstGeom prst="rect">
            <a:avLst/>
          </a:prstGeom>
        </p:spPr>
      </p:pic>
    </p:spTree>
    <p:extLst>
      <p:ext uri="{BB962C8B-B14F-4D97-AF65-F5344CB8AC3E}">
        <p14:creationId xmlns:p14="http://schemas.microsoft.com/office/powerpoint/2010/main" val="2713447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77C848CE-9A4B-0BB5-09EE-ACD866FEF2A8}"/>
              </a:ext>
            </a:extLst>
          </p:cNvPr>
          <p:cNvGrpSpPr/>
          <p:nvPr/>
        </p:nvGrpSpPr>
        <p:grpSpPr>
          <a:xfrm>
            <a:off x="1028700" y="1228848"/>
            <a:ext cx="16230600" cy="8492503"/>
            <a:chOff x="0" y="0"/>
            <a:chExt cx="12452338" cy="6065520"/>
          </a:xfrm>
        </p:grpSpPr>
        <p:sp>
          <p:nvSpPr>
            <p:cNvPr id="4" name="Freeform 4">
              <a:extLst>
                <a:ext uri="{FF2B5EF4-FFF2-40B4-BE49-F238E27FC236}">
                  <a16:creationId xmlns:a16="http://schemas.microsoft.com/office/drawing/2014/main" id="{DE6FFDB3-E064-945B-39FB-0BAD2DCA1FB9}"/>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5">
            <a:extLst>
              <a:ext uri="{FF2B5EF4-FFF2-40B4-BE49-F238E27FC236}">
                <a16:creationId xmlns:a16="http://schemas.microsoft.com/office/drawing/2014/main" id="{69829EFE-3ED8-977A-B6CD-CBA4FE40520C}"/>
              </a:ext>
            </a:extLst>
          </p:cNvPr>
          <p:cNvSpPr txBox="1"/>
          <p:nvPr/>
        </p:nvSpPr>
        <p:spPr>
          <a:xfrm>
            <a:off x="1253509" y="1053703"/>
            <a:ext cx="150628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                  </a:t>
            </a:r>
            <a:r>
              <a:rPr lang="en-US" sz="3600" b="1" dirty="0">
                <a:latin typeface="Century Gothic" panose="020B0502020202020204" pitchFamily="34" charset="0"/>
                <a:cs typeface="Calibri"/>
              </a:rPr>
              <a:t> </a:t>
            </a:r>
            <a:r>
              <a:rPr lang="en-US" sz="6000" b="1" u="sng" dirty="0">
                <a:latin typeface="Century Gothic" panose="020B0502020202020204" pitchFamily="34" charset="0"/>
                <a:cs typeface="Calibri"/>
              </a:rPr>
              <a:t>Kindergarten Orientation Pick-Up</a:t>
            </a:r>
          </a:p>
        </p:txBody>
      </p:sp>
      <p:sp>
        <p:nvSpPr>
          <p:cNvPr id="7" name="TextBox 6">
            <a:extLst>
              <a:ext uri="{FF2B5EF4-FFF2-40B4-BE49-F238E27FC236}">
                <a16:creationId xmlns:a16="http://schemas.microsoft.com/office/drawing/2014/main" id="{6CE0434D-CDEC-7230-60CF-D379926DDC97}"/>
              </a:ext>
            </a:extLst>
          </p:cNvPr>
          <p:cNvSpPr txBox="1"/>
          <p:nvPr/>
        </p:nvSpPr>
        <p:spPr>
          <a:xfrm>
            <a:off x="1612554" y="2240721"/>
            <a:ext cx="15062890" cy="7602081"/>
          </a:xfrm>
          <a:prstGeom prst="rect">
            <a:avLst/>
          </a:prstGeom>
          <a:noFill/>
        </p:spPr>
        <p:txBody>
          <a:bodyPr wrap="square" lIns="91440" tIns="45720" rIns="91440" bIns="45720" rtlCol="0" anchor="t">
            <a:spAutoFit/>
          </a:bodyPr>
          <a:lstStyle/>
          <a:p>
            <a:r>
              <a:rPr lang="en-US" sz="4800" u="sng" dirty="0">
                <a:latin typeface="Century Gothic" panose="020B0502020202020204" pitchFamily="34" charset="0"/>
              </a:rPr>
              <a:t>After this presentation:</a:t>
            </a:r>
          </a:p>
          <a:p>
            <a:pPr marL="685800" indent="-685800">
              <a:buFont typeface="Wingdings" panose="05000000000000000000" pitchFamily="2" charset="2"/>
              <a:buChar char="J"/>
            </a:pPr>
            <a:r>
              <a:rPr lang="en-US" sz="4400" dirty="0">
                <a:latin typeface="Century Gothic"/>
                <a:sym typeface="Wingdings" panose="05000000000000000000" pitchFamily="2" charset="2"/>
              </a:rPr>
              <a:t>Children will be taking a ride on the bus and will be exiting the bus out back by the bus doors. Please wait on the sidewalk. Students will be released to their adult one at a time as they exit the bus. Please do not crowd the bus door. Your child will come to you when directed by the adults on the bus. Please walk around the front of the school (McAdam Ave side) to get to the parking lot. The next group will be arriving and we want to avoid congestion at the front door.</a:t>
            </a:r>
            <a:endParaRPr lang="en-US" sz="4400" dirty="0">
              <a:latin typeface="Century Gothic"/>
            </a:endParaRPr>
          </a:p>
        </p:txBody>
      </p:sp>
      <p:pic>
        <p:nvPicPr>
          <p:cNvPr id="8" name="Graphic 7" descr="Paw prints with solid fill">
            <a:extLst>
              <a:ext uri="{FF2B5EF4-FFF2-40B4-BE49-F238E27FC236}">
                <a16:creationId xmlns:a16="http://schemas.microsoft.com/office/drawing/2014/main" id="{DFA8E927-4AA2-00EE-0E53-99243924B8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577291" y="265712"/>
            <a:ext cx="914400" cy="914400"/>
          </a:xfrm>
          <a:prstGeom prst="rect">
            <a:avLst/>
          </a:prstGeom>
        </p:spPr>
      </p:pic>
    </p:spTree>
    <p:extLst>
      <p:ext uri="{BB962C8B-B14F-4D97-AF65-F5344CB8AC3E}">
        <p14:creationId xmlns:p14="http://schemas.microsoft.com/office/powerpoint/2010/main" val="3021943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1229318" y="1475206"/>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6" name="TextBox 6"/>
          <p:cNvSpPr txBox="1"/>
          <p:nvPr/>
        </p:nvSpPr>
        <p:spPr>
          <a:xfrm>
            <a:off x="2758657" y="1188891"/>
            <a:ext cx="12059273" cy="8478539"/>
          </a:xfrm>
          <a:prstGeom prst="rect">
            <a:avLst/>
          </a:prstGeom>
        </p:spPr>
        <p:txBody>
          <a:bodyPr lIns="0" tIns="0" rIns="0" bIns="0" rtlCol="0" anchor="t">
            <a:spAutoFit/>
          </a:bodyPr>
          <a:lstStyle/>
          <a:p>
            <a:pPr algn="ctr">
              <a:lnSpc>
                <a:spcPts val="16800"/>
              </a:lnSpc>
              <a:spcBef>
                <a:spcPct val="0"/>
              </a:spcBef>
            </a:pPr>
            <a:r>
              <a:rPr lang="en-US" sz="12000" dirty="0">
                <a:solidFill>
                  <a:srgbClr val="AB1D79"/>
                </a:solidFill>
                <a:latin typeface="Feel Free Playful"/>
              </a:rPr>
              <a:t>QUESTIONS??</a:t>
            </a:r>
          </a:p>
          <a:p>
            <a:pPr algn="ctr">
              <a:lnSpc>
                <a:spcPts val="16800"/>
              </a:lnSpc>
              <a:spcBef>
                <a:spcPct val="0"/>
              </a:spcBef>
            </a:pPr>
            <a:endParaRPr lang="en-US" sz="12000" dirty="0">
              <a:solidFill>
                <a:srgbClr val="AB1D79"/>
              </a:solidFill>
              <a:latin typeface="Feel Free Playful"/>
            </a:endParaRPr>
          </a:p>
          <a:p>
            <a:pPr algn="ctr">
              <a:lnSpc>
                <a:spcPts val="16800"/>
              </a:lnSpc>
              <a:spcBef>
                <a:spcPct val="0"/>
              </a:spcBef>
            </a:pPr>
            <a:r>
              <a:rPr lang="en-US" sz="12000" dirty="0">
                <a:solidFill>
                  <a:srgbClr val="AB1D79"/>
                </a:solidFill>
                <a:latin typeface="Feel Free Playful"/>
              </a:rPr>
              <a:t>It will be a</a:t>
            </a:r>
          </a:p>
          <a:p>
            <a:pPr algn="ctr">
              <a:lnSpc>
                <a:spcPts val="16800"/>
              </a:lnSpc>
              <a:spcBef>
                <a:spcPct val="0"/>
              </a:spcBef>
            </a:pPr>
            <a:r>
              <a:rPr lang="en-US" sz="12000" dirty="0">
                <a:solidFill>
                  <a:srgbClr val="AB1D79"/>
                </a:solidFill>
                <a:latin typeface="Feel Free Playful"/>
              </a:rPr>
              <a:t> great Year!</a:t>
            </a:r>
          </a:p>
        </p:txBody>
      </p:sp>
      <p:pic>
        <p:nvPicPr>
          <p:cNvPr id="9" name="Picture 8" descr="A cat wearing sunglasses and a hat&#10;&#10;AI-generated content may be incorrect.">
            <a:extLst>
              <a:ext uri="{FF2B5EF4-FFF2-40B4-BE49-F238E27FC236}">
                <a16:creationId xmlns:a16="http://schemas.microsoft.com/office/drawing/2014/main" id="{A0615535-58FE-5FD5-6BB1-B304A828878F}"/>
              </a:ext>
            </a:extLst>
          </p:cNvPr>
          <p:cNvPicPr>
            <a:picLocks noChangeAspect="1"/>
          </p:cNvPicPr>
          <p:nvPr/>
        </p:nvPicPr>
        <p:blipFill>
          <a:blip r:embed="rId2"/>
          <a:stretch>
            <a:fillRect/>
          </a:stretch>
        </p:blipFill>
        <p:spPr>
          <a:xfrm>
            <a:off x="7439025" y="2921299"/>
            <a:ext cx="3409950" cy="2762250"/>
          </a:xfrm>
          <a:prstGeom prst="rect">
            <a:avLst/>
          </a:prstGeom>
        </p:spPr>
      </p:pic>
      <p:pic>
        <p:nvPicPr>
          <p:cNvPr id="7" name="Graphic 6" descr="Paw prints with solid fill">
            <a:extLst>
              <a:ext uri="{FF2B5EF4-FFF2-40B4-BE49-F238E27FC236}">
                <a16:creationId xmlns:a16="http://schemas.microsoft.com/office/drawing/2014/main" id="{444CA076-F086-E992-A742-28A120DC2E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5804" y="560832"/>
            <a:ext cx="914400" cy="914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29EFE-3ED8-977A-B6CD-CBA4FE40520C}"/>
              </a:ext>
            </a:extLst>
          </p:cNvPr>
          <p:cNvSpPr txBox="1"/>
          <p:nvPr/>
        </p:nvSpPr>
        <p:spPr>
          <a:xfrm>
            <a:off x="3124200" y="428161"/>
            <a:ext cx="133803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                  </a:t>
            </a:r>
            <a:r>
              <a:rPr lang="en-US" sz="3600" b="1">
                <a:latin typeface="Century Gothic" panose="020B0502020202020204" pitchFamily="34" charset="0"/>
                <a:cs typeface="Calibri"/>
              </a:rPr>
              <a:t>            </a:t>
            </a:r>
            <a:r>
              <a:rPr lang="en-US" sz="6000" b="1" u="sng">
                <a:latin typeface="Century Gothic" panose="020B0502020202020204" pitchFamily="34" charset="0"/>
                <a:cs typeface="Calibri"/>
              </a:rPr>
              <a:t>Need to Know</a:t>
            </a:r>
          </a:p>
        </p:txBody>
      </p:sp>
      <p:grpSp>
        <p:nvGrpSpPr>
          <p:cNvPr id="3" name="Group 3">
            <a:extLst>
              <a:ext uri="{FF2B5EF4-FFF2-40B4-BE49-F238E27FC236}">
                <a16:creationId xmlns:a16="http://schemas.microsoft.com/office/drawing/2014/main" id="{77C848CE-9A4B-0BB5-09EE-ACD866FEF2A8}"/>
              </a:ext>
            </a:extLst>
          </p:cNvPr>
          <p:cNvGrpSpPr/>
          <p:nvPr/>
        </p:nvGrpSpPr>
        <p:grpSpPr>
          <a:xfrm>
            <a:off x="732441" y="1491978"/>
            <a:ext cx="17089394" cy="8492503"/>
            <a:chOff x="0" y="0"/>
            <a:chExt cx="12452338" cy="6065520"/>
          </a:xfrm>
        </p:grpSpPr>
        <p:sp>
          <p:nvSpPr>
            <p:cNvPr id="4" name="Freeform 4">
              <a:extLst>
                <a:ext uri="{FF2B5EF4-FFF2-40B4-BE49-F238E27FC236}">
                  <a16:creationId xmlns:a16="http://schemas.microsoft.com/office/drawing/2014/main" id="{DE6FFDB3-E064-945B-39FB-0BAD2DCA1FB9}"/>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0" name="TextBox 9">
            <a:extLst>
              <a:ext uri="{FF2B5EF4-FFF2-40B4-BE49-F238E27FC236}">
                <a16:creationId xmlns:a16="http://schemas.microsoft.com/office/drawing/2014/main" id="{944ECF60-EA9A-6984-6609-4FB395E45CEC}"/>
              </a:ext>
            </a:extLst>
          </p:cNvPr>
          <p:cNvSpPr txBox="1"/>
          <p:nvPr/>
        </p:nvSpPr>
        <p:spPr>
          <a:xfrm>
            <a:off x="851077" y="1491978"/>
            <a:ext cx="16363026" cy="3220433"/>
          </a:xfrm>
          <a:prstGeom prst="rect">
            <a:avLst/>
          </a:prstGeom>
          <a:noFill/>
        </p:spPr>
        <p:txBody>
          <a:bodyPr wrap="square">
            <a:spAutoFit/>
          </a:bodyPr>
          <a:lstStyle/>
          <a:p>
            <a:pPr algn="ctr">
              <a:lnSpc>
                <a:spcPct val="115000"/>
              </a:lnSpc>
            </a:pPr>
            <a:r>
              <a:rPr lang="en-US" sz="3600" b="1" u="sng" dirty="0">
                <a:effectLst/>
                <a:latin typeface="Century Gothic" panose="020B0502020202020204" pitchFamily="34" charset="0"/>
                <a:ea typeface="Century Gothic" panose="020B0502020202020204" pitchFamily="34" charset="0"/>
                <a:cs typeface="Century Gothic" panose="020B0502020202020204" pitchFamily="34" charset="0"/>
              </a:rPr>
              <a:t>Policy 704 - Health Concerns</a:t>
            </a:r>
            <a:r>
              <a:rPr lang="en-US" sz="3600" u="sng" dirty="0">
                <a:effectLst/>
                <a:latin typeface="Century Gothic" panose="020B0502020202020204" pitchFamily="34" charset="0"/>
                <a:ea typeface="Century Gothic" panose="020B0502020202020204" pitchFamily="34" charset="0"/>
                <a:cs typeface="Century Gothic" panose="020B0502020202020204" pitchFamily="34" charset="0"/>
              </a:rPr>
              <a:t>:</a:t>
            </a:r>
            <a:r>
              <a:rPr lang="en-US" sz="3600" dirty="0">
                <a:effectLst/>
                <a:latin typeface="Century Gothic" panose="020B0502020202020204" pitchFamily="34" charset="0"/>
                <a:ea typeface="Century Gothic" panose="020B0502020202020204" pitchFamily="34" charset="0"/>
                <a:cs typeface="Century Gothic" panose="020B0502020202020204" pitchFamily="34" charset="0"/>
              </a:rPr>
              <a:t> </a:t>
            </a:r>
          </a:p>
          <a:p>
            <a:pPr algn="ctr">
              <a:lnSpc>
                <a:spcPct val="115000"/>
              </a:lnSpc>
            </a:pPr>
            <a:r>
              <a:rPr lang="en-US" sz="3600" dirty="0">
                <a:effectLst/>
                <a:latin typeface="Century Gothic" panose="020B0502020202020204" pitchFamily="34" charset="0"/>
                <a:ea typeface="Century Gothic" panose="020B0502020202020204" pitchFamily="34" charset="0"/>
                <a:cs typeface="Century Gothic" panose="020B0502020202020204" pitchFamily="34" charset="0"/>
              </a:rPr>
              <a:t>Inform your child’s teacher or the school of any specific health concerns. If your child requires medication to be administered, forms must be completed.  These forms are available at the office.  </a:t>
            </a:r>
            <a:r>
              <a:rPr lang="en-US" sz="3600" b="1" i="1" dirty="0">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We cannot administer any medication without this form.</a:t>
            </a:r>
            <a:r>
              <a:rPr lang="en-US" sz="3600" b="1" dirty="0">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 </a:t>
            </a:r>
            <a:endParaRPr lang="en-US" sz="36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D1D3478-0CA6-D32A-9C5D-F8E543924411}"/>
              </a:ext>
            </a:extLst>
          </p:cNvPr>
          <p:cNvSpPr txBox="1"/>
          <p:nvPr/>
        </p:nvSpPr>
        <p:spPr>
          <a:xfrm>
            <a:off x="1441702" y="5298946"/>
            <a:ext cx="16113858" cy="4643002"/>
          </a:xfrm>
          <a:prstGeom prst="rect">
            <a:avLst/>
          </a:prstGeom>
          <a:noFill/>
        </p:spPr>
        <p:txBody>
          <a:bodyPr wrap="square" lIns="91440" tIns="45720" rIns="91440" bIns="45720" anchor="t">
            <a:spAutoFit/>
          </a:bodyPr>
          <a:lstStyle/>
          <a:p>
            <a:pPr algn="ctr">
              <a:lnSpc>
                <a:spcPct val="115000"/>
              </a:lnSpc>
            </a:pPr>
            <a:r>
              <a:rPr lang="en-US" sz="3600" b="1" u="sng" dirty="0">
                <a:effectLst/>
                <a:latin typeface="Century Gothic"/>
                <a:ea typeface="Century Gothic" panose="020B0502020202020204" pitchFamily="34" charset="0"/>
                <a:cs typeface="Century Gothic" panose="020B0502020202020204" pitchFamily="34" charset="0"/>
              </a:rPr>
              <a:t>Parking and Drop Off Zone</a:t>
            </a:r>
            <a:r>
              <a:rPr lang="en-US" sz="3600" dirty="0">
                <a:effectLst/>
                <a:latin typeface="Century Gothic"/>
                <a:ea typeface="Century Gothic" panose="020B0502020202020204" pitchFamily="34" charset="0"/>
                <a:cs typeface="Century Gothic" panose="020B0502020202020204" pitchFamily="34" charset="0"/>
              </a:rPr>
              <a:t>:</a:t>
            </a:r>
            <a:r>
              <a:rPr lang="en-US" sz="3600" dirty="0">
                <a:latin typeface="Century Gothic"/>
                <a:ea typeface="Century Gothic" panose="020B0502020202020204" pitchFamily="34" charset="0"/>
                <a:cs typeface="Century Gothic" panose="020B0502020202020204" pitchFamily="34" charset="0"/>
              </a:rPr>
              <a:t> </a:t>
            </a:r>
            <a:endParaRPr lang="en-US" sz="3600" dirty="0">
              <a:effectLst/>
              <a:latin typeface="Century Gothic"/>
              <a:ea typeface="Century Gothic" panose="020B0502020202020204" pitchFamily="34" charset="0"/>
              <a:cs typeface="Century Gothic" panose="020B0502020202020204" pitchFamily="34" charset="0"/>
            </a:endParaRPr>
          </a:p>
          <a:p>
            <a:pPr marL="571500" indent="-571500">
              <a:lnSpc>
                <a:spcPct val="115000"/>
              </a:lnSpc>
              <a:buFontTx/>
              <a:buChar char="-"/>
            </a:pPr>
            <a:r>
              <a:rPr lang="en-US" sz="3200" dirty="0">
                <a:latin typeface="Century Gothic"/>
                <a:ea typeface="Century Gothic" panose="020B0502020202020204" pitchFamily="34" charset="0"/>
                <a:cs typeface="Century Gothic" panose="020B0502020202020204" pitchFamily="34" charset="0"/>
              </a:rPr>
              <a:t>You m</a:t>
            </a:r>
            <a:r>
              <a:rPr lang="en-US" sz="3200" dirty="0">
                <a:effectLst/>
                <a:latin typeface="Century Gothic"/>
                <a:ea typeface="Century Gothic" panose="020B0502020202020204" pitchFamily="34" charset="0"/>
                <a:cs typeface="Century Gothic" panose="020B0502020202020204" pitchFamily="34" charset="0"/>
              </a:rPr>
              <a:t>ay</a:t>
            </a:r>
            <a:r>
              <a:rPr lang="en-US" sz="3200" dirty="0">
                <a:latin typeface="Century Gothic"/>
                <a:ea typeface="Century Gothic" panose="020B0502020202020204" pitchFamily="34" charset="0"/>
                <a:cs typeface="Century Gothic" panose="020B0502020202020204" pitchFamily="34" charset="0"/>
              </a:rPr>
              <a:t> drop</a:t>
            </a:r>
            <a:r>
              <a:rPr lang="en-US" sz="3200" dirty="0">
                <a:effectLst/>
                <a:latin typeface="Century Gothic"/>
                <a:ea typeface="Century Gothic" panose="020B0502020202020204" pitchFamily="34" charset="0"/>
                <a:cs typeface="Century Gothic" panose="020B0502020202020204" pitchFamily="34" charset="0"/>
              </a:rPr>
              <a:t> your child </a:t>
            </a:r>
            <a:r>
              <a:rPr lang="en-US" sz="3200" dirty="0">
                <a:latin typeface="Century Gothic"/>
                <a:ea typeface="Century Gothic" panose="020B0502020202020204" pitchFamily="34" charset="0"/>
                <a:cs typeface="Century Gothic" panose="020B0502020202020204" pitchFamily="34" charset="0"/>
              </a:rPr>
              <a:t>off in the front of the school in the designated area (kiss and drop style).</a:t>
            </a:r>
            <a:r>
              <a:rPr lang="en-US" sz="3200" dirty="0">
                <a:effectLst/>
                <a:latin typeface="Century Gothic"/>
                <a:ea typeface="Century Gothic" panose="020B0502020202020204" pitchFamily="34" charset="0"/>
                <a:cs typeface="Century Gothic" panose="020B0502020202020204" pitchFamily="34" charset="0"/>
              </a:rPr>
              <a:t> </a:t>
            </a:r>
            <a:r>
              <a:rPr lang="en-US" sz="3200" dirty="0">
                <a:latin typeface="Century Gothic"/>
                <a:ea typeface="Century Gothic" panose="020B0502020202020204" pitchFamily="34" charset="0"/>
                <a:cs typeface="Century Gothic" panose="020B0502020202020204" pitchFamily="34" charset="0"/>
              </a:rPr>
              <a:t>Please, no parking in the drop off area.  </a:t>
            </a:r>
            <a:r>
              <a:rPr lang="en-US" sz="3200" b="1" u="sng" dirty="0">
                <a:solidFill>
                  <a:srgbClr val="FF0000"/>
                </a:solidFill>
                <a:latin typeface="Century Gothic"/>
                <a:ea typeface="Century Gothic" panose="020B0502020202020204" pitchFamily="34" charset="0"/>
                <a:cs typeface="Century Gothic" panose="020B0502020202020204" pitchFamily="34" charset="0"/>
              </a:rPr>
              <a:t>Families</a:t>
            </a:r>
            <a:r>
              <a:rPr lang="en-US" sz="3200" b="1" u="sng" dirty="0">
                <a:solidFill>
                  <a:srgbClr val="FF0000"/>
                </a:solidFill>
                <a:effectLst/>
                <a:latin typeface="Century Gothic"/>
                <a:ea typeface="Century Gothic" panose="020B0502020202020204" pitchFamily="34" charset="0"/>
                <a:cs typeface="Century Gothic" panose="020B0502020202020204" pitchFamily="34" charset="0"/>
              </a:rPr>
              <a:t> </a:t>
            </a:r>
            <a:r>
              <a:rPr lang="en-US" sz="3200" b="1" u="sng" dirty="0">
                <a:solidFill>
                  <a:srgbClr val="FF0000"/>
                </a:solidFill>
                <a:latin typeface="Century Gothic"/>
                <a:ea typeface="Century Gothic" panose="020B0502020202020204" pitchFamily="34" charset="0"/>
                <a:cs typeface="Century Gothic" panose="020B0502020202020204" pitchFamily="34" charset="0"/>
              </a:rPr>
              <a:t>are not permitted </a:t>
            </a:r>
            <a:r>
              <a:rPr lang="en-US" sz="3200" dirty="0">
                <a:latin typeface="Century Gothic"/>
                <a:ea typeface="Century Gothic" panose="020B0502020202020204" pitchFamily="34" charset="0"/>
                <a:cs typeface="Century Gothic" panose="020B0502020202020204" pitchFamily="34" charset="0"/>
              </a:rPr>
              <a:t>on the playground (for safety reasons).</a:t>
            </a:r>
            <a:endParaRPr lang="en-US" sz="3200" dirty="0">
              <a:effectLst/>
              <a:latin typeface="Century Gothic"/>
              <a:ea typeface="Century Gothic" panose="020B0502020202020204" pitchFamily="34" charset="0"/>
              <a:cs typeface="Century Gothic" panose="020B0502020202020204" pitchFamily="34" charset="0"/>
            </a:endParaRPr>
          </a:p>
          <a:p>
            <a:pPr marL="571500" marR="0" indent="-571500">
              <a:lnSpc>
                <a:spcPct val="115000"/>
              </a:lnSpc>
              <a:spcBef>
                <a:spcPts val="0"/>
              </a:spcBef>
              <a:spcAft>
                <a:spcPts val="0"/>
              </a:spcAft>
              <a:buFontTx/>
              <a:buChar char="-"/>
            </a:pPr>
            <a:r>
              <a:rPr lang="en-US" sz="3200" dirty="0">
                <a:effectLst/>
                <a:latin typeface="Century Gothic"/>
                <a:ea typeface="Century Gothic" panose="020B0502020202020204" pitchFamily="34" charset="0"/>
                <a:cs typeface="Century Gothic" panose="020B0502020202020204" pitchFamily="34" charset="0"/>
              </a:rPr>
              <a:t>Bell rings for school to start at 8:00 am.</a:t>
            </a:r>
          </a:p>
          <a:p>
            <a:pPr marL="571500" indent="-571500">
              <a:lnSpc>
                <a:spcPct val="115000"/>
              </a:lnSpc>
              <a:buFontTx/>
              <a:buChar char="-"/>
            </a:pPr>
            <a:r>
              <a:rPr lang="en-US" sz="3200" dirty="0">
                <a:latin typeface="Century Gothic"/>
                <a:ea typeface="Century Gothic" panose="020B0502020202020204" pitchFamily="34" charset="0"/>
                <a:cs typeface="Century Gothic" panose="020B0502020202020204" pitchFamily="34" charset="0"/>
              </a:rPr>
              <a:t>If your child arrives late, they must be buzzed in at the fron</a:t>
            </a:r>
            <a:r>
              <a:rPr lang="en-US" sz="3200" dirty="0">
                <a:effectLst/>
                <a:latin typeface="Century Gothic"/>
                <a:ea typeface="Century Gothic" panose="020B0502020202020204" pitchFamily="34" charset="0"/>
                <a:cs typeface="Century Gothic" panose="020B0502020202020204" pitchFamily="34" charset="0"/>
              </a:rPr>
              <a:t>t doors of the school.</a:t>
            </a:r>
            <a:r>
              <a:rPr lang="en-US" sz="3200" dirty="0">
                <a:latin typeface="Century Gothic"/>
                <a:ea typeface="Century Gothic" panose="020B0502020202020204" pitchFamily="34" charset="0"/>
                <a:cs typeface="Century Gothic" panose="020B0502020202020204" pitchFamily="34" charset="0"/>
              </a:rPr>
              <a:t> Once students have settled in September, we ask that your child comes in alone and goes to their class.</a:t>
            </a:r>
            <a:endParaRPr lang="en-US" sz="3200" dirty="0">
              <a:effectLst/>
              <a:latin typeface="Century Gothic"/>
              <a:ea typeface="Calibri" panose="020F0502020204030204" pitchFamily="34" charset="0"/>
              <a:cs typeface="Times New Roman" panose="02020603050405020304" pitchFamily="18" charset="0"/>
            </a:endParaRPr>
          </a:p>
        </p:txBody>
      </p:sp>
      <p:pic>
        <p:nvPicPr>
          <p:cNvPr id="7" name="Graphic 6" descr="Paw prints with solid fill">
            <a:extLst>
              <a:ext uri="{FF2B5EF4-FFF2-40B4-BE49-F238E27FC236}">
                <a16:creationId xmlns:a16="http://schemas.microsoft.com/office/drawing/2014/main" id="{27D0D1A4-D2B2-68CF-2197-F09CF4AEC62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299703" y="428161"/>
            <a:ext cx="914400" cy="914400"/>
          </a:xfrm>
          <a:prstGeom prst="rect">
            <a:avLst/>
          </a:prstGeom>
        </p:spPr>
      </p:pic>
    </p:spTree>
    <p:extLst>
      <p:ext uri="{BB962C8B-B14F-4D97-AF65-F5344CB8AC3E}">
        <p14:creationId xmlns:p14="http://schemas.microsoft.com/office/powerpoint/2010/main" val="267006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29EFE-3ED8-977A-B6CD-CBA4FE40520C}"/>
              </a:ext>
            </a:extLst>
          </p:cNvPr>
          <p:cNvSpPr txBox="1"/>
          <p:nvPr/>
        </p:nvSpPr>
        <p:spPr>
          <a:xfrm>
            <a:off x="1331976" y="544085"/>
            <a:ext cx="133803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cs typeface="Calibri"/>
              </a:rPr>
              <a:t>                  </a:t>
            </a:r>
            <a:r>
              <a:rPr lang="en-US" sz="3600" b="1" dirty="0">
                <a:latin typeface="Century Gothic" panose="020B0502020202020204" pitchFamily="34" charset="0"/>
                <a:cs typeface="Calibri"/>
              </a:rPr>
              <a:t> </a:t>
            </a:r>
            <a:r>
              <a:rPr lang="en-US" sz="6000" b="1" u="sng" dirty="0">
                <a:latin typeface="Century Gothic" panose="020B0502020202020204" pitchFamily="34" charset="0"/>
                <a:cs typeface="Calibri"/>
              </a:rPr>
              <a:t>Need to Know</a:t>
            </a:r>
          </a:p>
        </p:txBody>
      </p:sp>
      <p:grpSp>
        <p:nvGrpSpPr>
          <p:cNvPr id="3" name="Group 3">
            <a:extLst>
              <a:ext uri="{FF2B5EF4-FFF2-40B4-BE49-F238E27FC236}">
                <a16:creationId xmlns:a16="http://schemas.microsoft.com/office/drawing/2014/main" id="{77C848CE-9A4B-0BB5-09EE-ACD866FEF2A8}"/>
              </a:ext>
            </a:extLst>
          </p:cNvPr>
          <p:cNvGrpSpPr/>
          <p:nvPr/>
        </p:nvGrpSpPr>
        <p:grpSpPr>
          <a:xfrm>
            <a:off x="1072018" y="1491978"/>
            <a:ext cx="16230600" cy="8492503"/>
            <a:chOff x="0" y="0"/>
            <a:chExt cx="12452338" cy="6065520"/>
          </a:xfrm>
        </p:grpSpPr>
        <p:sp>
          <p:nvSpPr>
            <p:cNvPr id="4" name="Freeform 4">
              <a:extLst>
                <a:ext uri="{FF2B5EF4-FFF2-40B4-BE49-F238E27FC236}">
                  <a16:creationId xmlns:a16="http://schemas.microsoft.com/office/drawing/2014/main" id="{DE6FFDB3-E064-945B-39FB-0BAD2DCA1FB9}"/>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0" name="TextBox 9">
            <a:extLst>
              <a:ext uri="{FF2B5EF4-FFF2-40B4-BE49-F238E27FC236}">
                <a16:creationId xmlns:a16="http://schemas.microsoft.com/office/drawing/2014/main" id="{944ECF60-EA9A-6984-6609-4FB395E45CEC}"/>
              </a:ext>
            </a:extLst>
          </p:cNvPr>
          <p:cNvSpPr txBox="1"/>
          <p:nvPr/>
        </p:nvSpPr>
        <p:spPr>
          <a:xfrm>
            <a:off x="780797" y="1982074"/>
            <a:ext cx="16363026" cy="8612871"/>
          </a:xfrm>
          <a:prstGeom prst="rect">
            <a:avLst/>
          </a:prstGeom>
          <a:noFill/>
        </p:spPr>
        <p:txBody>
          <a:bodyPr wrap="square">
            <a:spAutoFit/>
          </a:bodyPr>
          <a:lstStyle/>
          <a:p>
            <a:pPr marL="0" marR="0" algn="ctr">
              <a:spcBef>
                <a:spcPts val="0"/>
              </a:spcBef>
              <a:spcAft>
                <a:spcPts val="0"/>
              </a:spcAft>
            </a:pP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We are a </a:t>
            </a:r>
            <a:r>
              <a:rPr lang="en-US" sz="4000" b="1" i="0" dirty="0">
                <a:solidFill>
                  <a:srgbClr val="00B050"/>
                </a:solidFill>
                <a:effectLst/>
                <a:latin typeface="Century Gothic" panose="020B0502020202020204" pitchFamily="34" charset="0"/>
                <a:ea typeface="Century Gothic" panose="020B0502020202020204" pitchFamily="34" charset="0"/>
                <a:cs typeface="Century Gothic" panose="020B0502020202020204" pitchFamily="34" charset="0"/>
              </a:rPr>
              <a:t>*NUT FREE* </a:t>
            </a: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school as we have students and staff who have life-threatening allergies. This includes </a:t>
            </a:r>
            <a:r>
              <a:rPr lang="en-US" sz="4000" b="1" i="0" dirty="0">
                <a:solidFill>
                  <a:srgbClr val="FF0000"/>
                </a:solidFill>
                <a:effectLst/>
                <a:latin typeface="Century Gothic" panose="020B0502020202020204" pitchFamily="34" charset="0"/>
                <a:ea typeface="Century Gothic" panose="020B0502020202020204" pitchFamily="34" charset="0"/>
                <a:cs typeface="Century Gothic" panose="020B0502020202020204" pitchFamily="34" charset="0"/>
              </a:rPr>
              <a:t>Nutella</a:t>
            </a: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en-US" sz="4000" i="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en-US" sz="4000" i="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i="0" dirty="0">
                <a:effectLst/>
                <a:latin typeface="Century Gothic" panose="020B0502020202020204" pitchFamily="34" charset="0"/>
                <a:ea typeface="Century Gothic" panose="020B0502020202020204" pitchFamily="34" charset="0"/>
                <a:cs typeface="Century Gothic" panose="020B0502020202020204" pitchFamily="34" charset="0"/>
              </a:rPr>
              <a:t> </a:t>
            </a: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Please send any </a:t>
            </a:r>
            <a:r>
              <a:rPr lang="en-US" sz="4000" b="1" i="0" u="sng" dirty="0">
                <a:effectLst/>
                <a:latin typeface="Century Gothic" panose="020B0502020202020204" pitchFamily="34" charset="0"/>
                <a:ea typeface="Century Gothic" panose="020B0502020202020204" pitchFamily="34" charset="0"/>
                <a:cs typeface="Century Gothic" panose="020B0502020202020204" pitchFamily="34" charset="0"/>
              </a:rPr>
              <a:t>utensils that your child may need </a:t>
            </a: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as we do not provide them. </a:t>
            </a:r>
          </a:p>
          <a:p>
            <a:pPr marL="0" marR="0" algn="ctr">
              <a:spcBef>
                <a:spcPts val="0"/>
              </a:spcBef>
              <a:spcAft>
                <a:spcPts val="0"/>
              </a:spcAft>
            </a:pPr>
            <a:r>
              <a:rPr lang="en-US" sz="4000" b="1" i="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en-US" sz="4000" i="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0" b="1" u="sng" dirty="0">
                <a:effectLst/>
                <a:latin typeface="Century Gothic" panose="020B0502020202020204" pitchFamily="34" charset="0"/>
                <a:ea typeface="Century Gothic" panose="020B0502020202020204" pitchFamily="34" charset="0"/>
                <a:cs typeface="Century Gothic" panose="020B0502020202020204" pitchFamily="34" charset="0"/>
              </a:rPr>
              <a:t>Safe Arrival Program (Report an Absence)</a:t>
            </a:r>
            <a:r>
              <a:rPr lang="en-US" sz="4000" dirty="0">
                <a:effectLst/>
                <a:latin typeface="Century Gothic" panose="020B0502020202020204" pitchFamily="34" charset="0"/>
                <a:ea typeface="Century Gothic" panose="020B0502020202020204" pitchFamily="34" charset="0"/>
                <a:cs typeface="Century Gothic" panose="020B0502020202020204" pitchFamily="34" charset="0"/>
              </a:rPr>
              <a:t>:  </a:t>
            </a:r>
          </a:p>
          <a:p>
            <a:pPr marL="0" marR="0" algn="ctr">
              <a:lnSpc>
                <a:spcPct val="115000"/>
              </a:lnSpc>
              <a:spcBef>
                <a:spcPts val="0"/>
              </a:spcBef>
              <a:spcAft>
                <a:spcPts val="0"/>
              </a:spcAft>
            </a:pPr>
            <a:r>
              <a:rPr lang="en-US" sz="4000" dirty="0">
                <a:effectLst/>
                <a:latin typeface="Century Gothic" panose="020B0502020202020204" pitchFamily="34" charset="0"/>
                <a:ea typeface="Century Gothic" panose="020B0502020202020204" pitchFamily="34" charset="0"/>
                <a:cs typeface="Century Gothic" panose="020B0502020202020204" pitchFamily="34" charset="0"/>
              </a:rPr>
              <a:t>We offer a safe arrival program. If parents have not called the school to notify us of the absence, an automated call will be placed at 9:00 am to inform parents. </a:t>
            </a:r>
          </a:p>
          <a:p>
            <a:pPr marL="0" marR="0" algn="ctr">
              <a:lnSpc>
                <a:spcPct val="115000"/>
              </a:lnSpc>
              <a:spcBef>
                <a:spcPts val="0"/>
              </a:spcBef>
              <a:spcAft>
                <a:spcPts val="0"/>
              </a:spcAft>
            </a:pPr>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We request that parents contact the school in the morning if </a:t>
            </a:r>
          </a:p>
          <a:p>
            <a:pPr marL="0" marR="0" algn="ctr">
              <a:lnSpc>
                <a:spcPct val="115000"/>
              </a:lnSpc>
              <a:spcBef>
                <a:spcPts val="0"/>
              </a:spcBef>
              <a:spcAft>
                <a:spcPts val="0"/>
              </a:spcAft>
            </a:pPr>
            <a:r>
              <a:rPr lang="en-US" sz="4000" b="1" dirty="0">
                <a:effectLst/>
                <a:latin typeface="Century Gothic" panose="020B0502020202020204" pitchFamily="34" charset="0"/>
                <a:ea typeface="Century Gothic" panose="020B0502020202020204" pitchFamily="34" charset="0"/>
                <a:cs typeface="Century Gothic" panose="020B0502020202020204" pitchFamily="34" charset="0"/>
              </a:rPr>
              <a:t>your child is going to be absent</a:t>
            </a:r>
            <a:r>
              <a:rPr lang="en-US" sz="3600" b="1"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en-US" sz="36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en-US" sz="36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Graphic 7" descr="Paw prints with solid fill">
            <a:extLst>
              <a:ext uri="{FF2B5EF4-FFF2-40B4-BE49-F238E27FC236}">
                <a16:creationId xmlns:a16="http://schemas.microsoft.com/office/drawing/2014/main" id="{05364A6D-87C8-E9D4-5406-50B4CB225F6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5804" y="560832"/>
            <a:ext cx="914400"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C56469C-D347-83D3-4957-EB33A2EAB911}"/>
              </a:ext>
            </a:extLst>
          </p:cNvPr>
          <p:cNvSpPr txBox="1"/>
          <p:nvPr/>
        </p:nvSpPr>
        <p:spPr>
          <a:xfrm>
            <a:off x="2221407" y="694064"/>
            <a:ext cx="138451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cs typeface="Calibri"/>
              </a:rPr>
              <a:t>              </a:t>
            </a:r>
            <a:r>
              <a:rPr lang="en-US" sz="6000" b="1">
                <a:latin typeface="Century Gothic" panose="020B0502020202020204" pitchFamily="34" charset="0"/>
                <a:cs typeface="Calibri"/>
              </a:rPr>
              <a:t> </a:t>
            </a:r>
            <a:r>
              <a:rPr lang="en-US" sz="6000" b="1" u="sng">
                <a:latin typeface="Century Gothic" panose="020B0502020202020204" pitchFamily="34" charset="0"/>
                <a:cs typeface="Calibri"/>
              </a:rPr>
              <a:t>Need to Know – continued</a:t>
            </a:r>
            <a:r>
              <a:rPr lang="en-US" sz="6000" b="1">
                <a:cs typeface="Calibri"/>
              </a:rPr>
              <a:t>.</a:t>
            </a:r>
            <a:endParaRPr lang="en-US" sz="6000"/>
          </a:p>
        </p:txBody>
      </p:sp>
      <p:sp>
        <p:nvSpPr>
          <p:cNvPr id="4" name="Subtitle 3">
            <a:extLst>
              <a:ext uri="{FF2B5EF4-FFF2-40B4-BE49-F238E27FC236}">
                <a16:creationId xmlns:a16="http://schemas.microsoft.com/office/drawing/2014/main" id="{69BF5930-8B7A-B523-271D-F51DF3A5C9A3}"/>
              </a:ext>
            </a:extLst>
          </p:cNvPr>
          <p:cNvSpPr>
            <a:spLocks noGrp="1"/>
          </p:cNvSpPr>
          <p:nvPr>
            <p:ph type="subTitle" idx="1"/>
          </p:nvPr>
        </p:nvSpPr>
        <p:spPr/>
        <p:txBody>
          <a:bodyPr/>
          <a:lstStyle/>
          <a:p>
            <a:endParaRPr lang="en-US"/>
          </a:p>
        </p:txBody>
      </p:sp>
      <p:grpSp>
        <p:nvGrpSpPr>
          <p:cNvPr id="13" name="Group 3">
            <a:extLst>
              <a:ext uri="{FF2B5EF4-FFF2-40B4-BE49-F238E27FC236}">
                <a16:creationId xmlns:a16="http://schemas.microsoft.com/office/drawing/2014/main" id="{F42DAC89-5BB6-6446-1D00-F36D6D365A67}"/>
              </a:ext>
            </a:extLst>
          </p:cNvPr>
          <p:cNvGrpSpPr/>
          <p:nvPr/>
        </p:nvGrpSpPr>
        <p:grpSpPr>
          <a:xfrm>
            <a:off x="315753" y="1822709"/>
            <a:ext cx="14091031" cy="7812781"/>
            <a:chOff x="0" y="0"/>
            <a:chExt cx="12452338" cy="6065520"/>
          </a:xfrm>
        </p:grpSpPr>
        <p:sp>
          <p:nvSpPr>
            <p:cNvPr id="15" name="Freeform 4">
              <a:extLst>
                <a:ext uri="{FF2B5EF4-FFF2-40B4-BE49-F238E27FC236}">
                  <a16:creationId xmlns:a16="http://schemas.microsoft.com/office/drawing/2014/main" id="{98A7BBE4-A3F8-CCBE-D6FF-AC03211DF8EB}"/>
                </a:ext>
              </a:extLst>
            </p:cNvPr>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7" name="TextBox 16">
            <a:extLst>
              <a:ext uri="{FF2B5EF4-FFF2-40B4-BE49-F238E27FC236}">
                <a16:creationId xmlns:a16="http://schemas.microsoft.com/office/drawing/2014/main" id="{1378AB59-5F9C-688F-F6A6-E7B88FFE625D}"/>
              </a:ext>
            </a:extLst>
          </p:cNvPr>
          <p:cNvSpPr txBox="1"/>
          <p:nvPr/>
        </p:nvSpPr>
        <p:spPr>
          <a:xfrm>
            <a:off x="258268" y="2378463"/>
            <a:ext cx="17242664" cy="6907981"/>
          </a:xfrm>
          <a:prstGeom prst="rect">
            <a:avLst/>
          </a:prstGeom>
          <a:noFill/>
        </p:spPr>
        <p:txBody>
          <a:bodyPr wrap="square" lIns="91440" tIns="45720" rIns="91440" bIns="45720" anchor="t">
            <a:spAutoFit/>
          </a:bodyPr>
          <a:lstStyle/>
          <a:p>
            <a:pPr marL="0" marR="0">
              <a:lnSpc>
                <a:spcPct val="115000"/>
              </a:lnSpc>
              <a:spcBef>
                <a:spcPts val="0"/>
              </a:spcBef>
              <a:spcAft>
                <a:spcPts val="0"/>
              </a:spcAft>
            </a:pPr>
            <a:r>
              <a:rPr lang="en-US" sz="3600" b="1" dirty="0">
                <a:latin typeface="Century Gothic"/>
                <a:ea typeface="Century Gothic" panose="020B0502020202020204" pitchFamily="34" charset="0"/>
                <a:cs typeface="Century Gothic" panose="020B0502020202020204" pitchFamily="34" charset="0"/>
              </a:rPr>
              <a:t>                            </a:t>
            </a:r>
            <a:r>
              <a:rPr lang="en-US" sz="3600" b="1" u="sng" dirty="0">
                <a:effectLst/>
                <a:latin typeface="Century Gothic"/>
                <a:ea typeface="Century Gothic" panose="020B0502020202020204" pitchFamily="34" charset="0"/>
                <a:cs typeface="Century Gothic" panose="020B0502020202020204" pitchFamily="34" charset="0"/>
              </a:rPr>
              <a:t>Student Fee / Supplies:</a:t>
            </a:r>
            <a:r>
              <a:rPr lang="en-US" sz="3600" b="1" dirty="0">
                <a:effectLst/>
                <a:latin typeface="Century Gothic"/>
                <a:ea typeface="Century Gothic" panose="020B0502020202020204" pitchFamily="34" charset="0"/>
                <a:cs typeface="Century Gothic" panose="020B0502020202020204" pitchFamily="34" charset="0"/>
              </a:rPr>
              <a:t> </a:t>
            </a:r>
          </a:p>
          <a:p>
            <a:pPr marL="571500" marR="0" indent="-571500">
              <a:lnSpc>
                <a:spcPct val="115000"/>
              </a:lnSpc>
              <a:spcBef>
                <a:spcPts val="0"/>
              </a:spcBef>
              <a:spcAft>
                <a:spcPts val="0"/>
              </a:spcAft>
              <a:buFontTx/>
              <a:buChar char="-"/>
            </a:pPr>
            <a:r>
              <a:rPr lang="en-US" sz="3200" b="1" dirty="0">
                <a:solidFill>
                  <a:srgbClr val="FF0000"/>
                </a:solidFill>
                <a:effectLst/>
                <a:latin typeface="Century Gothic"/>
                <a:ea typeface="Century Gothic" panose="020B0502020202020204" pitchFamily="34" charset="0"/>
                <a:cs typeface="Century Gothic" panose="020B0502020202020204" pitchFamily="34" charset="0"/>
              </a:rPr>
              <a:t>$</a:t>
            </a:r>
            <a:r>
              <a:rPr lang="en-US" sz="3200" b="1" dirty="0">
                <a:solidFill>
                  <a:srgbClr val="FF0000"/>
                </a:solidFill>
                <a:latin typeface="Century Gothic"/>
                <a:ea typeface="Century Gothic" panose="020B0502020202020204" pitchFamily="34" charset="0"/>
                <a:cs typeface="Century Gothic" panose="020B0502020202020204" pitchFamily="34" charset="0"/>
              </a:rPr>
              <a:t>60</a:t>
            </a:r>
            <a:r>
              <a:rPr lang="en-US" sz="3200" b="1" dirty="0">
                <a:solidFill>
                  <a:srgbClr val="FF0000"/>
                </a:solidFill>
                <a:effectLst/>
                <a:latin typeface="Century Gothic"/>
                <a:ea typeface="Century Gothic" panose="020B0502020202020204" pitchFamily="34" charset="0"/>
                <a:cs typeface="Century Gothic" panose="020B0502020202020204" pitchFamily="34" charset="0"/>
              </a:rPr>
              <a:t>.00 student fee </a:t>
            </a:r>
            <a:r>
              <a:rPr lang="en-US" sz="3200" b="1" dirty="0">
                <a:effectLst/>
                <a:latin typeface="Century Gothic"/>
                <a:ea typeface="Century Gothic" panose="020B0502020202020204" pitchFamily="34" charset="0"/>
                <a:cs typeface="Century Gothic" panose="020B0502020202020204" pitchFamily="34" charset="0"/>
              </a:rPr>
              <a:t>(</a:t>
            </a:r>
            <a:r>
              <a:rPr lang="en-US" sz="3200" b="1" u="sng" dirty="0">
                <a:effectLst/>
                <a:latin typeface="Century Gothic"/>
                <a:ea typeface="Century Gothic" panose="020B0502020202020204" pitchFamily="34" charset="0"/>
                <a:cs typeface="Century Gothic" panose="020B0502020202020204" pitchFamily="34" charset="0"/>
              </a:rPr>
              <a:t>due as soon as possible)</a:t>
            </a:r>
            <a:r>
              <a:rPr lang="en-US" sz="3200" dirty="0">
                <a:effectLst/>
                <a:latin typeface="Century Gothic"/>
                <a:ea typeface="Century Gothic" panose="020B0502020202020204" pitchFamily="34" charset="0"/>
                <a:cs typeface="Century Gothic" panose="020B0502020202020204" pitchFamily="34" charset="0"/>
              </a:rPr>
              <a:t>. </a:t>
            </a:r>
          </a:p>
          <a:p>
            <a:pPr marL="571500" marR="0" indent="-571500">
              <a:lnSpc>
                <a:spcPct val="115000"/>
              </a:lnSpc>
              <a:spcBef>
                <a:spcPts val="0"/>
              </a:spcBef>
              <a:spcAft>
                <a:spcPts val="0"/>
              </a:spcAft>
              <a:buFontTx/>
              <a:buChar char="-"/>
            </a:pPr>
            <a:r>
              <a:rPr lang="en-US" sz="3200" dirty="0">
                <a:effectLst/>
                <a:latin typeface="Century Gothic"/>
                <a:ea typeface="Century Gothic" panose="020B0502020202020204" pitchFamily="34" charset="0"/>
                <a:cs typeface="Century Gothic" panose="020B0502020202020204" pitchFamily="34" charset="0"/>
              </a:rPr>
              <a:t>This student fee helps purchase school supplies </a:t>
            </a:r>
          </a:p>
          <a:p>
            <a:pPr marR="0">
              <a:lnSpc>
                <a:spcPct val="115000"/>
              </a:lnSpc>
              <a:spcBef>
                <a:spcPts val="0"/>
              </a:spcBef>
              <a:spcAft>
                <a:spcPts val="0"/>
              </a:spcAft>
            </a:pPr>
            <a:r>
              <a:rPr lang="en-US" sz="3200" dirty="0">
                <a:latin typeface="Century Gothic"/>
                <a:ea typeface="Century Gothic" panose="020B0502020202020204" pitchFamily="34" charset="0"/>
                <a:cs typeface="Century Gothic" panose="020B0502020202020204" pitchFamily="34" charset="0"/>
              </a:rPr>
              <a:t>    </a:t>
            </a:r>
            <a:r>
              <a:rPr lang="en-US" sz="3200" dirty="0">
                <a:effectLst/>
                <a:latin typeface="Century Gothic"/>
                <a:ea typeface="Century Gothic" panose="020B0502020202020204" pitchFamily="34" charset="0"/>
                <a:cs typeface="Century Gothic" panose="020B0502020202020204" pitchFamily="34" charset="0"/>
              </a:rPr>
              <a:t>for your child throughout the year.  </a:t>
            </a:r>
          </a:p>
          <a:p>
            <a:pPr marL="571500" marR="0" indent="-571500">
              <a:lnSpc>
                <a:spcPct val="115000"/>
              </a:lnSpc>
              <a:spcBef>
                <a:spcPts val="0"/>
              </a:spcBef>
              <a:spcAft>
                <a:spcPts val="0"/>
              </a:spcAft>
              <a:buFontTx/>
              <a:buChar char="-"/>
            </a:pPr>
            <a:r>
              <a:rPr lang="en-US" sz="3200" dirty="0">
                <a:effectLst/>
                <a:latin typeface="Century Gothic"/>
                <a:ea typeface="Century Gothic" panose="020B0502020202020204" pitchFamily="34" charset="0"/>
                <a:cs typeface="Century Gothic" panose="020B0502020202020204" pitchFamily="34" charset="0"/>
              </a:rPr>
              <a:t>Pay online </a:t>
            </a:r>
            <a:r>
              <a:rPr lang="en-US" sz="3200" dirty="0">
                <a:latin typeface="Century Gothic"/>
                <a:ea typeface="Century Gothic" panose="020B0502020202020204" pitchFamily="34" charset="0"/>
                <a:cs typeface="Century Gothic" panose="020B0502020202020204" pitchFamily="34" charset="0"/>
              </a:rPr>
              <a:t>at</a:t>
            </a:r>
            <a:r>
              <a:rPr lang="en-US" sz="3200" dirty="0">
                <a:effectLst/>
                <a:latin typeface="Century Gothic"/>
                <a:ea typeface="Century Gothic" panose="020B0502020202020204" pitchFamily="34" charset="0"/>
                <a:cs typeface="Century Gothic" panose="020B0502020202020204" pitchFamily="34" charset="0"/>
              </a:rPr>
              <a:t> </a:t>
            </a:r>
            <a:r>
              <a:rPr lang="en-US" sz="3200" u="sng" dirty="0">
                <a:effectLst/>
                <a:latin typeface="Century Gothic"/>
                <a:ea typeface="Century Gothic" panose="020B0502020202020204" pitchFamily="34" charset="0"/>
                <a:cs typeface="Century Gothic" panose="020B0502020202020204" pitchFamily="34" charset="0"/>
              </a:rPr>
              <a:t>School Cash Online:</a:t>
            </a:r>
            <a:endParaRPr lang="en-US" sz="3200" dirty="0">
              <a:effectLst/>
              <a:latin typeface="Century Gothic"/>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u="sng" dirty="0">
                <a:solidFill>
                  <a:srgbClr val="0000FF"/>
                </a:solidFill>
                <a:effectLst/>
                <a:latin typeface="Century Gothic"/>
                <a:ea typeface="Century Gothic" panose="020B0502020202020204" pitchFamily="34" charset="0"/>
                <a:cs typeface="Century Gothic" panose="020B0502020202020204" pitchFamily="34" charset="0"/>
                <a:hlinkClick r:id="rId2"/>
              </a:rPr>
              <a:t>  https://anglophonewest.schoolcashonline.com/</a:t>
            </a:r>
            <a:endParaRPr lang="en-US" sz="3200" u="sng" dirty="0">
              <a:solidFill>
                <a:srgbClr val="0000FF"/>
              </a:solidFill>
              <a:effectLst/>
              <a:latin typeface="Century Gothic"/>
              <a:ea typeface="Century Gothic" panose="020B0502020202020204" pitchFamily="34" charset="0"/>
              <a:cs typeface="Century Gothic" panose="020B0502020202020204" pitchFamily="34" charset="0"/>
            </a:endParaRPr>
          </a:p>
          <a:p>
            <a:pPr marL="0" marR="0">
              <a:lnSpc>
                <a:spcPct val="115000"/>
              </a:lnSpc>
              <a:spcBef>
                <a:spcPts val="0"/>
              </a:spcBef>
              <a:spcAft>
                <a:spcPts val="0"/>
              </a:spcAft>
            </a:pPr>
            <a:r>
              <a:rPr lang="en-US" sz="3200" dirty="0">
                <a:effectLst/>
                <a:latin typeface="Century Gothic"/>
                <a:ea typeface="Calibri"/>
                <a:cs typeface="Times New Roman"/>
              </a:rPr>
              <a:t> We also ask that you supply:</a:t>
            </a:r>
          </a:p>
          <a:p>
            <a:pPr marL="457200" marR="0" indent="-457200">
              <a:lnSpc>
                <a:spcPct val="115000"/>
              </a:lnSpc>
              <a:spcBef>
                <a:spcPts val="0"/>
              </a:spcBef>
              <a:spcAft>
                <a:spcPts val="0"/>
              </a:spcAft>
              <a:buFontTx/>
              <a:buChar char="-"/>
            </a:pPr>
            <a:r>
              <a:rPr lang="en-US" sz="3200" dirty="0">
                <a:latin typeface="Century Gothic"/>
                <a:ea typeface="Calibri"/>
                <a:cs typeface="Times New Roman"/>
              </a:rPr>
              <a:t>backpack</a:t>
            </a:r>
          </a:p>
          <a:p>
            <a:pPr marL="457200" marR="0" indent="-457200">
              <a:lnSpc>
                <a:spcPct val="115000"/>
              </a:lnSpc>
              <a:spcBef>
                <a:spcPts val="0"/>
              </a:spcBef>
              <a:spcAft>
                <a:spcPts val="0"/>
              </a:spcAft>
              <a:buFontTx/>
              <a:buChar char="-"/>
            </a:pPr>
            <a:r>
              <a:rPr lang="en-US" sz="3200" dirty="0">
                <a:latin typeface="Century Gothic"/>
                <a:ea typeface="Calibri"/>
                <a:cs typeface="Times New Roman"/>
              </a:rPr>
              <a:t>lunchbox</a:t>
            </a:r>
            <a:endParaRPr lang="en-US" sz="3200" dirty="0">
              <a:effectLst/>
              <a:latin typeface="Century Gothic"/>
              <a:ea typeface="Calibri"/>
              <a:cs typeface="Times New Roman"/>
            </a:endParaRPr>
          </a:p>
          <a:p>
            <a:pPr marL="571500" marR="0" indent="-571500">
              <a:lnSpc>
                <a:spcPct val="115000"/>
              </a:lnSpc>
              <a:spcBef>
                <a:spcPts val="0"/>
              </a:spcBef>
              <a:spcAft>
                <a:spcPts val="0"/>
              </a:spcAft>
              <a:buFontTx/>
              <a:buChar char="-"/>
            </a:pPr>
            <a:r>
              <a:rPr lang="en-US" sz="3200" dirty="0">
                <a:effectLst/>
                <a:latin typeface="Century Gothic"/>
                <a:ea typeface="Century Gothic" panose="020B0502020202020204" pitchFamily="34" charset="0"/>
                <a:cs typeface="Century Gothic" panose="020B0502020202020204" pitchFamily="34" charset="0"/>
              </a:rPr>
              <a:t>box of large Ziploc bags </a:t>
            </a:r>
          </a:p>
          <a:p>
            <a:pPr marL="571500" marR="0" indent="-571500">
              <a:lnSpc>
                <a:spcPct val="115000"/>
              </a:lnSpc>
              <a:spcBef>
                <a:spcPts val="0"/>
              </a:spcBef>
              <a:spcAft>
                <a:spcPts val="0"/>
              </a:spcAft>
              <a:buFontTx/>
              <a:buChar char="-"/>
            </a:pPr>
            <a:r>
              <a:rPr lang="en-US" sz="3200" dirty="0">
                <a:effectLst/>
                <a:latin typeface="Century Gothic"/>
                <a:ea typeface="Century Gothic" panose="020B0502020202020204" pitchFamily="34" charset="0"/>
                <a:cs typeface="Century Gothic" panose="020B0502020202020204" pitchFamily="34" charset="0"/>
              </a:rPr>
              <a:t>box </a:t>
            </a:r>
            <a:r>
              <a:rPr lang="en-US" sz="3200" dirty="0">
                <a:latin typeface="Century Gothic"/>
                <a:ea typeface="Century Gothic" panose="020B0502020202020204" pitchFamily="34" charset="0"/>
                <a:cs typeface="Century Gothic" panose="020B0502020202020204" pitchFamily="34" charset="0"/>
              </a:rPr>
              <a:t>of</a:t>
            </a:r>
            <a:r>
              <a:rPr lang="en-US" sz="3200" dirty="0">
                <a:effectLst/>
                <a:latin typeface="Century Gothic"/>
                <a:ea typeface="Century Gothic" panose="020B0502020202020204" pitchFamily="34" charset="0"/>
                <a:cs typeface="Century Gothic" panose="020B0502020202020204" pitchFamily="34" charset="0"/>
              </a:rPr>
              <a:t> tissues</a:t>
            </a:r>
          </a:p>
          <a:p>
            <a:pPr marL="571500" indent="-571500">
              <a:lnSpc>
                <a:spcPct val="115000"/>
              </a:lnSpc>
              <a:buFontTx/>
              <a:buChar char="-"/>
            </a:pPr>
            <a:r>
              <a:rPr lang="en-US" sz="3200" b="1" dirty="0">
                <a:latin typeface="Century Gothic"/>
                <a:ea typeface="Calibri"/>
                <a:cs typeface="Times New Roman"/>
              </a:rPr>
              <a:t>luggage tag </a:t>
            </a:r>
            <a:r>
              <a:rPr lang="en-US" sz="3200" dirty="0">
                <a:latin typeface="Century Gothic"/>
                <a:ea typeface="Calibri"/>
                <a:cs typeface="Times New Roman"/>
              </a:rPr>
              <a:t>(attached to backpack) </a:t>
            </a:r>
            <a:r>
              <a:rPr lang="en-US" sz="3200" b="1" dirty="0">
                <a:latin typeface="Century Gothic"/>
                <a:ea typeface="Calibri"/>
                <a:cs typeface="Times New Roman"/>
              </a:rPr>
              <a:t>with after school information</a:t>
            </a:r>
            <a:endParaRPr lang="en-US" sz="3200" b="1" dirty="0">
              <a:effectLst/>
              <a:latin typeface="Century Gothic"/>
              <a:ea typeface="Calibri"/>
              <a:cs typeface="Times New Roman"/>
            </a:endParaRPr>
          </a:p>
        </p:txBody>
      </p:sp>
      <p:grpSp>
        <p:nvGrpSpPr>
          <p:cNvPr id="6" name="Group 6"/>
          <p:cNvGrpSpPr>
            <a:grpSpLocks noChangeAspect="1"/>
          </p:cNvGrpSpPr>
          <p:nvPr/>
        </p:nvGrpSpPr>
        <p:grpSpPr>
          <a:xfrm rot="21177798">
            <a:off x="13073362" y="2376779"/>
            <a:ext cx="4350762" cy="4350762"/>
            <a:chOff x="0" y="0"/>
            <a:chExt cx="6350000" cy="6350000"/>
          </a:xfrm>
        </p:grpSpPr>
        <p:sp>
          <p:nvSpPr>
            <p:cNvPr id="7" name="Freeform 7"/>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blipFill>
              <a:blip r:embed="rId3"/>
              <a:stretch>
                <a:fillRect l="-25046" r="-25046"/>
              </a:stretch>
            </a:blipFill>
          </p:spPr>
          <p:txBody>
            <a:bodyPr/>
            <a:lstStyle/>
            <a:p>
              <a:endParaRPr lang="en-US"/>
            </a:p>
          </p:txBody>
        </p:sp>
        <p:sp>
          <p:nvSpPr>
            <p:cNvPr id="8" name="Freeform 8"/>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AB1D79"/>
            </a:solidFill>
          </p:spPr>
          <p:txBody>
            <a:bodyPr/>
            <a:lstStyle/>
            <a:p>
              <a:endParaRPr lang="en-US"/>
            </a:p>
          </p:txBody>
        </p:sp>
      </p:grpSp>
      <p:pic>
        <p:nvPicPr>
          <p:cNvPr id="3" name="Graphic 2" descr="Paw prints with solid fill">
            <a:extLst>
              <a:ext uri="{FF2B5EF4-FFF2-40B4-BE49-F238E27FC236}">
                <a16:creationId xmlns:a16="http://schemas.microsoft.com/office/drawing/2014/main" id="{8F0EFC47-5A57-06F6-C5A2-A8DFE19A51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658192" y="867478"/>
            <a:ext cx="914400" cy="914400"/>
          </a:xfrm>
          <a:prstGeom prst="rect">
            <a:avLst/>
          </a:prstGeom>
        </p:spPr>
      </p:pic>
      <p:pic>
        <p:nvPicPr>
          <p:cNvPr id="2" name="Picture 1" descr="A qr code with a white background&#10;&#10;AI-generated content may be incorrect.">
            <a:extLst>
              <a:ext uri="{FF2B5EF4-FFF2-40B4-BE49-F238E27FC236}">
                <a16:creationId xmlns:a16="http://schemas.microsoft.com/office/drawing/2014/main" id="{1C077BC1-CFE8-A07C-69B6-152E4BD3285D}"/>
              </a:ext>
            </a:extLst>
          </p:cNvPr>
          <p:cNvPicPr>
            <a:picLocks noChangeAspect="1"/>
          </p:cNvPicPr>
          <p:nvPr/>
        </p:nvPicPr>
        <p:blipFill>
          <a:blip r:embed="rId5"/>
          <a:stretch>
            <a:fillRect/>
          </a:stretch>
        </p:blipFill>
        <p:spPr>
          <a:xfrm>
            <a:off x="10265833" y="5729111"/>
            <a:ext cx="2977444" cy="28786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557207" y="886077"/>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5" name="TextBox 14">
            <a:extLst>
              <a:ext uri="{FF2B5EF4-FFF2-40B4-BE49-F238E27FC236}">
                <a16:creationId xmlns:a16="http://schemas.microsoft.com/office/drawing/2014/main" id="{7B466745-E115-67D2-5FA0-6119E61A5535}"/>
              </a:ext>
            </a:extLst>
          </p:cNvPr>
          <p:cNvSpPr txBox="1"/>
          <p:nvPr/>
        </p:nvSpPr>
        <p:spPr>
          <a:xfrm>
            <a:off x="1500193" y="909597"/>
            <a:ext cx="10384295" cy="7751417"/>
          </a:xfrm>
          <a:prstGeom prst="rect">
            <a:avLst/>
          </a:prstGeom>
          <a:noFill/>
        </p:spPr>
        <p:txBody>
          <a:bodyPr wrap="square" lIns="91440" tIns="45720" rIns="91440" bIns="45720" anchor="t">
            <a:spAutoFit/>
          </a:bodyPr>
          <a:lstStyle/>
          <a:p>
            <a:pPr marL="0" marR="0">
              <a:lnSpc>
                <a:spcPct val="115000"/>
              </a:lnSpc>
              <a:spcBef>
                <a:spcPts val="0"/>
              </a:spcBef>
              <a:spcAft>
                <a:spcPts val="0"/>
              </a:spcAft>
            </a:pPr>
            <a:r>
              <a:rPr lang="en-US" sz="4000" dirty="0">
                <a:effectLst/>
                <a:latin typeface="Century Gothic"/>
                <a:ea typeface="Century Gothic" panose="020B0502020202020204" pitchFamily="34" charset="0"/>
                <a:cs typeface="Century Gothic" panose="020B0502020202020204" pitchFamily="34" charset="0"/>
              </a:rPr>
              <a:t> </a:t>
            </a:r>
            <a:r>
              <a:rPr lang="en-US" sz="3600" b="1" u="sng" dirty="0">
                <a:latin typeface="Century Gothic"/>
                <a:ea typeface="Century Gothic" panose="020B0502020202020204" pitchFamily="34" charset="0"/>
                <a:cs typeface="Century Gothic" panose="020B0502020202020204" pitchFamily="34" charset="0"/>
              </a:rPr>
              <a:t>Student Safety</a:t>
            </a:r>
          </a:p>
          <a:p>
            <a:pPr>
              <a:lnSpc>
                <a:spcPct val="115000"/>
              </a:lnSpc>
            </a:pPr>
            <a:r>
              <a:rPr lang="en-US" sz="3600" dirty="0">
                <a:latin typeface="Century Gothic"/>
                <a:ea typeface="Times New Roman" panose="02020603050405020304" pitchFamily="18" charset="0"/>
                <a:cs typeface="Times New Roman"/>
              </a:rPr>
              <a:t>Your child's safety is our top priority. We have approximately 400 students who sometimes move independently through the halls. In order to keep them safe from strangers, we ask that you do not come into the building without an appointment. If you do not have an appointment, but need access to your child, please ring the front doorbell, and let our office staff know and they will call your child down to the office.  Thank you for understanding!!</a:t>
            </a:r>
            <a:endParaRPr lang="en-US" sz="3600" dirty="0">
              <a:effectLst/>
              <a:latin typeface="Century Gothic"/>
              <a:ea typeface="Times New Roman" panose="02020603050405020304" pitchFamily="18" charset="0"/>
              <a:cs typeface="Times New Roman"/>
            </a:endParaRPr>
          </a:p>
        </p:txBody>
      </p:sp>
      <p:pic>
        <p:nvPicPr>
          <p:cNvPr id="6" name="Graphic 5" descr="Paw prints with solid fill">
            <a:extLst>
              <a:ext uri="{FF2B5EF4-FFF2-40B4-BE49-F238E27FC236}">
                <a16:creationId xmlns:a16="http://schemas.microsoft.com/office/drawing/2014/main" id="{7286C297-B8A4-560C-4EC2-B0AE8231E0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601522" y="9017001"/>
            <a:ext cx="914400" cy="914400"/>
          </a:xfrm>
          <a:prstGeom prst="rect">
            <a:avLst/>
          </a:prstGeom>
        </p:spPr>
      </p:pic>
      <p:pic>
        <p:nvPicPr>
          <p:cNvPr id="5" name="Picture 4" descr="Students running into school">
            <a:extLst>
              <a:ext uri="{FF2B5EF4-FFF2-40B4-BE49-F238E27FC236}">
                <a16:creationId xmlns:a16="http://schemas.microsoft.com/office/drawing/2014/main" id="{94D11027-348F-22E0-DF5E-F2D1F49AE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4488" y="3500395"/>
            <a:ext cx="4315405" cy="2876936"/>
          </a:xfrm>
          <a:prstGeom prst="rect">
            <a:avLst/>
          </a:prstGeom>
        </p:spPr>
      </p:pic>
    </p:spTree>
    <p:extLst>
      <p:ext uri="{BB962C8B-B14F-4D97-AF65-F5344CB8AC3E}">
        <p14:creationId xmlns:p14="http://schemas.microsoft.com/office/powerpoint/2010/main" val="370582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228949" y="909597"/>
            <a:ext cx="16230600" cy="7905908"/>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5" name="TextBox 14">
            <a:extLst>
              <a:ext uri="{FF2B5EF4-FFF2-40B4-BE49-F238E27FC236}">
                <a16:creationId xmlns:a16="http://schemas.microsoft.com/office/drawing/2014/main" id="{7B466745-E115-67D2-5FA0-6119E61A5535}"/>
              </a:ext>
            </a:extLst>
          </p:cNvPr>
          <p:cNvSpPr txBox="1"/>
          <p:nvPr/>
        </p:nvSpPr>
        <p:spPr>
          <a:xfrm>
            <a:off x="1500193" y="909597"/>
            <a:ext cx="10384295" cy="7571303"/>
          </a:xfrm>
          <a:prstGeom prst="rect">
            <a:avLst/>
          </a:prstGeom>
          <a:noFill/>
        </p:spPr>
        <p:txBody>
          <a:bodyPr wrap="square" lIns="91440" tIns="45720" rIns="91440" bIns="45720" anchor="t">
            <a:spAutoFit/>
          </a:bodyPr>
          <a:lstStyle/>
          <a:p>
            <a:pPr marL="0" marR="0">
              <a:lnSpc>
                <a:spcPct val="115000"/>
              </a:lnSpc>
              <a:spcBef>
                <a:spcPts val="0"/>
              </a:spcBef>
              <a:spcAft>
                <a:spcPts val="0"/>
              </a:spcAft>
            </a:pPr>
            <a:r>
              <a:rPr lang="en-US" sz="4000" dirty="0">
                <a:effectLst/>
                <a:latin typeface="Century Gothic"/>
                <a:ea typeface="Century Gothic" panose="020B0502020202020204" pitchFamily="34" charset="0"/>
                <a:cs typeface="Century Gothic" panose="020B0502020202020204" pitchFamily="34" charset="0"/>
              </a:rPr>
              <a:t> </a:t>
            </a:r>
            <a:r>
              <a:rPr lang="en-US" sz="4000" b="1" u="sng" dirty="0">
                <a:effectLst/>
                <a:latin typeface="Century Gothic"/>
                <a:ea typeface="Century Gothic" panose="020B0502020202020204" pitchFamily="34" charset="0"/>
                <a:cs typeface="Century Gothic" panose="020B0502020202020204" pitchFamily="34" charset="0"/>
              </a:rPr>
              <a:t>Indoor Footwear/Outdoor Footwear:</a:t>
            </a:r>
            <a:endParaRPr lang="en-US" sz="4000" b="1" u="sng" dirty="0">
              <a:effectLst/>
              <a:latin typeface="Century Gothic"/>
              <a:ea typeface="Times New Roman" panose="02020603050405020304" pitchFamily="18" charset="0"/>
              <a:cs typeface="Times New Roman" panose="02020603050405020304" pitchFamily="18" charset="0"/>
            </a:endParaRPr>
          </a:p>
          <a:p>
            <a:pPr marL="571500" indent="-571500">
              <a:buFontTx/>
              <a:buChar char="-"/>
            </a:pPr>
            <a:r>
              <a:rPr lang="en-US" sz="4000" dirty="0">
                <a:latin typeface="Century Gothic"/>
                <a:ea typeface="Century Gothic" panose="020B0502020202020204" pitchFamily="34" charset="0"/>
                <a:cs typeface="Century Gothic" panose="020B0502020202020204" pitchFamily="34" charset="0"/>
              </a:rPr>
              <a:t>P</a:t>
            </a:r>
            <a:r>
              <a:rPr lang="en-US" sz="4000" i="0" dirty="0">
                <a:effectLst/>
                <a:latin typeface="Century Gothic"/>
                <a:ea typeface="Century Gothic" panose="020B0502020202020204" pitchFamily="34" charset="0"/>
                <a:cs typeface="Century Gothic" panose="020B0502020202020204" pitchFamily="34" charset="0"/>
              </a:rPr>
              <a:t>air of indoor </a:t>
            </a:r>
            <a:r>
              <a:rPr lang="en-US" sz="4000" dirty="0">
                <a:latin typeface="Century Gothic"/>
                <a:ea typeface="Century Gothic" panose="020B0502020202020204" pitchFamily="34" charset="0"/>
                <a:cs typeface="Century Gothic" panose="020B0502020202020204" pitchFamily="34" charset="0"/>
              </a:rPr>
              <a:t>non </a:t>
            </a:r>
            <a:r>
              <a:rPr lang="en-US" sz="4000">
                <a:latin typeface="Century Gothic"/>
                <a:ea typeface="Century Gothic" panose="020B0502020202020204" pitchFamily="34" charset="0"/>
                <a:cs typeface="Century Gothic" panose="020B0502020202020204" pitchFamily="34" charset="0"/>
              </a:rPr>
              <a:t>marking sole sneakers</a:t>
            </a:r>
            <a:r>
              <a:rPr lang="en-US" sz="4000" i="0" dirty="0">
                <a:effectLst/>
                <a:latin typeface="Century Gothic"/>
                <a:ea typeface="Century Gothic" panose="020B0502020202020204" pitchFamily="34" charset="0"/>
                <a:cs typeface="Century Gothic" panose="020B0502020202020204" pitchFamily="34" charset="0"/>
              </a:rPr>
              <a:t>  for the classroom and Physical Education</a:t>
            </a:r>
          </a:p>
          <a:p>
            <a:pPr marR="0">
              <a:spcBef>
                <a:spcPts val="0"/>
              </a:spcBef>
              <a:spcAft>
                <a:spcPts val="0"/>
              </a:spcAft>
            </a:pPr>
            <a:endParaRPr lang="en-US" sz="4000" dirty="0">
              <a:latin typeface="Century Gothic" panose="020B0502020202020204" pitchFamily="34" charset="0"/>
              <a:ea typeface="Century Gothic" panose="020B0502020202020204" pitchFamily="34" charset="0"/>
              <a:cs typeface="Century Gothic" panose="020B0502020202020204" pitchFamily="34" charset="0"/>
            </a:endParaRPr>
          </a:p>
          <a:p>
            <a:pPr marL="571500" marR="0" indent="-571500">
              <a:spcBef>
                <a:spcPts val="0"/>
              </a:spcBef>
              <a:spcAft>
                <a:spcPts val="0"/>
              </a:spcAft>
              <a:buFontTx/>
              <a:buChar char="-"/>
            </a:pPr>
            <a:r>
              <a:rPr lang="en-US" sz="4000" dirty="0">
                <a:latin typeface="Century Gothic"/>
                <a:ea typeface="Century Gothic" panose="020B0502020202020204" pitchFamily="34" charset="0"/>
                <a:cs typeface="Century Gothic" panose="020B0502020202020204" pitchFamily="34" charset="0"/>
              </a:rPr>
              <a:t>E</a:t>
            </a:r>
            <a:r>
              <a:rPr lang="en-US" sz="4000" i="0" dirty="0">
                <a:effectLst/>
                <a:latin typeface="Century Gothic"/>
                <a:ea typeface="Century Gothic" panose="020B0502020202020204" pitchFamily="34" charset="0"/>
                <a:cs typeface="Century Gothic" panose="020B0502020202020204" pitchFamily="34" charset="0"/>
              </a:rPr>
              <a:t>asy for your child to put on and take off independently.  </a:t>
            </a:r>
          </a:p>
          <a:p>
            <a:pPr marR="0">
              <a:spcBef>
                <a:spcPts val="0"/>
              </a:spcBef>
              <a:spcAft>
                <a:spcPts val="0"/>
              </a:spcAft>
            </a:pPr>
            <a:endParaRPr lang="en-US" sz="4000" i="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571500" marR="0" indent="-571500">
              <a:spcBef>
                <a:spcPts val="0"/>
              </a:spcBef>
              <a:spcAft>
                <a:spcPts val="0"/>
              </a:spcAft>
              <a:buFontTx/>
              <a:buChar char="-"/>
            </a:pPr>
            <a:r>
              <a:rPr lang="en-US" sz="4000" i="0" dirty="0">
                <a:effectLst/>
                <a:latin typeface="Century Gothic"/>
                <a:ea typeface="Century Gothic" panose="020B0502020202020204" pitchFamily="34" charset="0"/>
                <a:cs typeface="Century Gothic" panose="020B0502020202020204" pitchFamily="34" charset="0"/>
              </a:rPr>
              <a:t>If they are not yet tying laces, </a:t>
            </a:r>
            <a:r>
              <a:rPr lang="en-US" sz="4000" i="0" u="sng" dirty="0">
                <a:effectLst/>
                <a:latin typeface="Century Gothic"/>
                <a:ea typeface="Century Gothic" panose="020B0502020202020204" pitchFamily="34" charset="0"/>
                <a:cs typeface="Century Gothic" panose="020B0502020202020204" pitchFamily="34" charset="0"/>
              </a:rPr>
              <a:t>slip-on or </a:t>
            </a:r>
            <a:r>
              <a:rPr lang="en-US" sz="4000" i="0" u="sng" dirty="0" err="1">
                <a:effectLst/>
                <a:latin typeface="Century Gothic"/>
                <a:ea typeface="Century Gothic" panose="020B0502020202020204" pitchFamily="34" charset="0"/>
                <a:cs typeface="Century Gothic" panose="020B0502020202020204" pitchFamily="34" charset="0"/>
              </a:rPr>
              <a:t>velcro</a:t>
            </a:r>
            <a:r>
              <a:rPr lang="en-US" sz="4000" i="0" u="sng" dirty="0">
                <a:effectLst/>
                <a:latin typeface="Century Gothic"/>
                <a:ea typeface="Century Gothic" panose="020B0502020202020204" pitchFamily="34" charset="0"/>
                <a:cs typeface="Century Gothic" panose="020B0502020202020204" pitchFamily="34" charset="0"/>
              </a:rPr>
              <a:t> closing sneakers are required</a:t>
            </a:r>
            <a:r>
              <a:rPr lang="en-US" sz="4000" i="0" dirty="0">
                <a:effectLst/>
                <a:latin typeface="Century Gothic"/>
                <a:ea typeface="Century Gothic" panose="020B0502020202020204" pitchFamily="34" charset="0"/>
                <a:cs typeface="Century Gothic" panose="020B0502020202020204" pitchFamily="34" charset="0"/>
              </a:rPr>
              <a:t>.</a:t>
            </a:r>
          </a:p>
          <a:p>
            <a:pPr marL="571500" marR="0" indent="-571500">
              <a:spcBef>
                <a:spcPts val="0"/>
              </a:spcBef>
              <a:spcAft>
                <a:spcPts val="0"/>
              </a:spcAft>
              <a:buFontTx/>
              <a:buChar char="-"/>
            </a:pPr>
            <a:endParaRPr lang="en-US" sz="4000" dirty="0">
              <a:latin typeface="Century Gothic" panose="020B0502020202020204" pitchFamily="34" charset="0"/>
              <a:ea typeface="Century Gothic" panose="020B0502020202020204" pitchFamily="34" charset="0"/>
              <a:cs typeface="Century Gothic" panose="020B0502020202020204" pitchFamily="34" charset="0"/>
            </a:endParaRPr>
          </a:p>
          <a:p>
            <a:pPr marL="571500" marR="0" indent="-571500">
              <a:spcBef>
                <a:spcPts val="0"/>
              </a:spcBef>
              <a:spcAft>
                <a:spcPts val="0"/>
              </a:spcAft>
              <a:buFontTx/>
              <a:buChar char="-"/>
            </a:pPr>
            <a:r>
              <a:rPr lang="en-US" sz="4000" i="0" dirty="0">
                <a:effectLst/>
                <a:latin typeface="Century Gothic"/>
                <a:ea typeface="Century Gothic" panose="020B0502020202020204" pitchFamily="34" charset="0"/>
                <a:cs typeface="Century Gothic" panose="020B0502020202020204" pitchFamily="34" charset="0"/>
              </a:rPr>
              <a:t> </a:t>
            </a:r>
            <a:r>
              <a:rPr lang="en-US" sz="4000" b="1" i="0" dirty="0">
                <a:effectLst/>
                <a:latin typeface="Century Gothic"/>
                <a:ea typeface="Century Gothic" panose="020B0502020202020204" pitchFamily="34" charset="0"/>
                <a:cs typeface="Century Gothic" panose="020B0502020202020204" pitchFamily="34" charset="0"/>
              </a:rPr>
              <a:t>Please label all belongings.</a:t>
            </a:r>
            <a:endParaRPr lang="en-US" sz="4000" i="1" dirty="0">
              <a:effectLst/>
              <a:latin typeface="Century Gothic"/>
              <a:ea typeface="Times New Roman" panose="02020603050405020304" pitchFamily="18" charset="0"/>
              <a:cs typeface="Times New Roman" panose="02020603050405020304" pitchFamily="18" charset="0"/>
            </a:endParaRPr>
          </a:p>
        </p:txBody>
      </p:sp>
      <p:pic>
        <p:nvPicPr>
          <p:cNvPr id="17" name="Graphic 16" descr="Boot with solid fill">
            <a:extLst>
              <a:ext uri="{FF2B5EF4-FFF2-40B4-BE49-F238E27FC236}">
                <a16:creationId xmlns:a16="http://schemas.microsoft.com/office/drawing/2014/main" id="{9D0714BD-E83F-B533-D7DC-4876D1A6EB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2649201" y="5131151"/>
            <a:ext cx="5409850" cy="5409850"/>
          </a:xfrm>
          <a:prstGeom prst="rect">
            <a:avLst/>
          </a:prstGeom>
        </p:spPr>
      </p:pic>
      <p:pic>
        <p:nvPicPr>
          <p:cNvPr id="6" name="Graphic 5" descr="Paw prints with solid fill">
            <a:extLst>
              <a:ext uri="{FF2B5EF4-FFF2-40B4-BE49-F238E27FC236}">
                <a16:creationId xmlns:a16="http://schemas.microsoft.com/office/drawing/2014/main" id="{73A8127F-63F8-6EA4-8B7C-84ED0E550D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25762" y="909597"/>
            <a:ext cx="914400" cy="91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537883" y="717176"/>
            <a:ext cx="17270618" cy="9359153"/>
            <a:chOff x="0" y="0"/>
            <a:chExt cx="12452338" cy="6065520"/>
          </a:xfrm>
        </p:grpSpPr>
        <p:sp>
          <p:nvSpPr>
            <p:cNvPr id="4" name="Freeform 4"/>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10" name="TextBox 9">
            <a:extLst>
              <a:ext uri="{FF2B5EF4-FFF2-40B4-BE49-F238E27FC236}">
                <a16:creationId xmlns:a16="http://schemas.microsoft.com/office/drawing/2014/main" id="{A34E18F1-2DE0-58BD-B1FE-BF513240B3F8}"/>
              </a:ext>
            </a:extLst>
          </p:cNvPr>
          <p:cNvSpPr txBox="1"/>
          <p:nvPr/>
        </p:nvSpPr>
        <p:spPr>
          <a:xfrm>
            <a:off x="2816942" y="995536"/>
            <a:ext cx="132005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u="sng">
                <a:latin typeface="Century Gothic" panose="020B0502020202020204" pitchFamily="34" charset="0"/>
                <a:cs typeface="Calibri"/>
              </a:rPr>
              <a:t>Extra Clothing and Labeling</a:t>
            </a:r>
            <a:endParaRPr lang="en-US" sz="1400" b="1" u="sng">
              <a:latin typeface="Century Gothic" panose="020B0502020202020204" pitchFamily="34" charset="0"/>
            </a:endParaRPr>
          </a:p>
        </p:txBody>
      </p:sp>
      <p:sp>
        <p:nvSpPr>
          <p:cNvPr id="12" name="TextBox 11">
            <a:extLst>
              <a:ext uri="{FF2B5EF4-FFF2-40B4-BE49-F238E27FC236}">
                <a16:creationId xmlns:a16="http://schemas.microsoft.com/office/drawing/2014/main" id="{C8AC4C6E-A487-5BFC-0B23-85A2E74C5150}"/>
              </a:ext>
            </a:extLst>
          </p:cNvPr>
          <p:cNvSpPr txBox="1"/>
          <p:nvPr/>
        </p:nvSpPr>
        <p:spPr>
          <a:xfrm>
            <a:off x="754097" y="2201441"/>
            <a:ext cx="16779803" cy="4401205"/>
          </a:xfrm>
          <a:prstGeom prst="rect">
            <a:avLst/>
          </a:prstGeom>
          <a:noFill/>
        </p:spPr>
        <p:txBody>
          <a:bodyPr wrap="square" lIns="91440" tIns="45720" rIns="91440" bIns="45720" anchor="t">
            <a:spAutoFit/>
          </a:bodyPr>
          <a:lstStyle/>
          <a:p>
            <a:pPr marL="571500" marR="0" indent="-571500" algn="just">
              <a:spcBef>
                <a:spcPts val="0"/>
              </a:spcBef>
              <a:spcAft>
                <a:spcPts val="0"/>
              </a:spcAft>
              <a:buFontTx/>
              <a:buChar char="-"/>
            </a:pPr>
            <a:r>
              <a:rPr lang="en-US" sz="4000" dirty="0">
                <a:latin typeface="Century Gothic"/>
                <a:ea typeface="Century Gothic" panose="020B0502020202020204" pitchFamily="34" charset="0"/>
                <a:cs typeface="Century Gothic" panose="020B0502020202020204" pitchFamily="34" charset="0"/>
              </a:rPr>
              <a:t>E</a:t>
            </a:r>
            <a:r>
              <a:rPr lang="en-US" sz="4000" i="0" dirty="0">
                <a:effectLst/>
                <a:latin typeface="Century Gothic"/>
                <a:ea typeface="Century Gothic" panose="020B0502020202020204" pitchFamily="34" charset="0"/>
                <a:cs typeface="Century Gothic" panose="020B0502020202020204" pitchFamily="34" charset="0"/>
              </a:rPr>
              <a:t>xtra </a:t>
            </a:r>
            <a:r>
              <a:rPr lang="en-US" sz="4000" b="1" i="0" u="sng" dirty="0">
                <a:effectLst/>
                <a:latin typeface="Century Gothic"/>
                <a:ea typeface="Century Gothic" panose="020B0502020202020204" pitchFamily="34" charset="0"/>
                <a:cs typeface="Century Gothic" panose="020B0502020202020204" pitchFamily="34" charset="0"/>
              </a:rPr>
              <a:t>full </a:t>
            </a:r>
            <a:r>
              <a:rPr lang="en-US" sz="4000" b="1" i="0" dirty="0">
                <a:effectLst/>
                <a:latin typeface="Century Gothic"/>
                <a:ea typeface="Century Gothic" panose="020B0502020202020204" pitchFamily="34" charset="0"/>
                <a:cs typeface="Century Gothic" panose="020B0502020202020204" pitchFamily="34" charset="0"/>
              </a:rPr>
              <a:t>change </a:t>
            </a:r>
            <a:r>
              <a:rPr lang="en-US" sz="4000" i="0" dirty="0">
                <a:effectLst/>
                <a:latin typeface="Century Gothic"/>
                <a:ea typeface="Century Gothic" panose="020B0502020202020204" pitchFamily="34" charset="0"/>
                <a:cs typeface="Century Gothic" panose="020B0502020202020204" pitchFamily="34" charset="0"/>
              </a:rPr>
              <a:t>of clothes (socks, underwear, shirt, pants) k</a:t>
            </a:r>
            <a:r>
              <a:rPr lang="en-US" sz="4000" i="0" u="sng" dirty="0">
                <a:effectLst/>
                <a:latin typeface="Century Gothic"/>
                <a:ea typeface="Century Gothic" panose="020B0502020202020204" pitchFamily="34" charset="0"/>
                <a:cs typeface="Century Gothic" panose="020B0502020202020204" pitchFamily="34" charset="0"/>
              </a:rPr>
              <a:t>ept inside a Ziploc bag. This will stay in your child’s bookbag</a:t>
            </a:r>
            <a:r>
              <a:rPr lang="en-US" sz="4000" i="0" dirty="0">
                <a:effectLst/>
                <a:latin typeface="Century Gothic"/>
                <a:ea typeface="Century Gothic" panose="020B0502020202020204" pitchFamily="34" charset="0"/>
                <a:cs typeface="Century Gothic" panose="020B0502020202020204" pitchFamily="34" charset="0"/>
              </a:rPr>
              <a:t> all year.</a:t>
            </a:r>
            <a:r>
              <a:rPr lang="en-US" sz="4000" dirty="0">
                <a:latin typeface="Century Gothic"/>
                <a:ea typeface="Century Gothic" panose="020B0502020202020204" pitchFamily="34" charset="0"/>
                <a:cs typeface="Century Gothic" panose="020B0502020202020204" pitchFamily="34" charset="0"/>
              </a:rPr>
              <a:t> </a:t>
            </a:r>
          </a:p>
          <a:p>
            <a:pPr algn="just"/>
            <a:endParaRPr lang="en-US" sz="4000" dirty="0">
              <a:latin typeface="Century Gothic" panose="020B0502020202020204" pitchFamily="34" charset="0"/>
              <a:ea typeface="Century Gothic" panose="020B0502020202020204" pitchFamily="34" charset="0"/>
              <a:cs typeface="Century Gothic" panose="020B0502020202020204" pitchFamily="34" charset="0"/>
            </a:endParaRPr>
          </a:p>
          <a:p>
            <a:pPr marL="571500" marR="0" indent="-571500" algn="just">
              <a:spcBef>
                <a:spcPts val="0"/>
              </a:spcBef>
              <a:spcAft>
                <a:spcPts val="0"/>
              </a:spcAft>
              <a:buFontTx/>
              <a:buChar char="-"/>
            </a:pPr>
            <a:r>
              <a:rPr lang="en-US" sz="4000" b="1" i="0" dirty="0">
                <a:effectLst/>
                <a:latin typeface="Century Gothic"/>
                <a:ea typeface="Century Gothic" panose="020B0502020202020204" pitchFamily="34" charset="0"/>
                <a:cs typeface="Century Gothic" panose="020B0502020202020204" pitchFamily="34" charset="0"/>
              </a:rPr>
              <a:t>Check frequently </a:t>
            </a:r>
            <a:r>
              <a:rPr lang="en-US" sz="4000" dirty="0">
                <a:latin typeface="Century Gothic"/>
                <a:ea typeface="Century Gothic" panose="020B0502020202020204" pitchFamily="34" charset="0"/>
                <a:cs typeface="Century Gothic" panose="020B0502020202020204" pitchFamily="34" charset="0"/>
              </a:rPr>
              <a:t>in case </a:t>
            </a:r>
            <a:r>
              <a:rPr lang="en-US" sz="4000" i="0" dirty="0">
                <a:effectLst/>
                <a:latin typeface="Century Gothic"/>
                <a:ea typeface="Century Gothic" panose="020B0502020202020204" pitchFamily="34" charset="0"/>
                <a:cs typeface="Century Gothic" panose="020B0502020202020204" pitchFamily="34" charset="0"/>
              </a:rPr>
              <a:t>they need a new change of clothes (stains, wet, bathroom accidents etc</a:t>
            </a:r>
            <a:r>
              <a:rPr lang="en-US" sz="4000" dirty="0">
                <a:latin typeface="Century Gothic"/>
                <a:ea typeface="Century Gothic" panose="020B0502020202020204" pitchFamily="34" charset="0"/>
                <a:cs typeface="Century Gothic" panose="020B0502020202020204" pitchFamily="34" charset="0"/>
              </a:rPr>
              <a:t>.). </a:t>
            </a:r>
            <a:endParaRPr lang="en-US" sz="4000" i="0" dirty="0">
              <a:effectLst/>
              <a:latin typeface="Century Gothic"/>
              <a:ea typeface="Century Gothic" panose="020B0502020202020204" pitchFamily="34" charset="0"/>
              <a:cs typeface="Century Gothic" panose="020B0502020202020204" pitchFamily="34" charset="0"/>
            </a:endParaRPr>
          </a:p>
          <a:p>
            <a:pPr marL="571500" marR="0" indent="-571500" algn="just">
              <a:spcBef>
                <a:spcPts val="0"/>
              </a:spcBef>
              <a:spcAft>
                <a:spcPts val="0"/>
              </a:spcAft>
              <a:buFontTx/>
              <a:buChar char="-"/>
            </a:pPr>
            <a:endParaRPr lang="en-US" sz="4000" dirty="0">
              <a:latin typeface="Century Gothic" panose="020B0502020202020204" pitchFamily="34" charset="0"/>
              <a:ea typeface="Century Gothic" panose="020B0502020202020204" pitchFamily="34" charset="0"/>
              <a:cs typeface="Century Gothic" panose="020B0502020202020204" pitchFamily="34" charset="0"/>
            </a:endParaRPr>
          </a:p>
          <a:p>
            <a:pPr marL="571500" indent="-571500" algn="just">
              <a:buFontTx/>
              <a:buChar char="-"/>
            </a:pPr>
            <a:r>
              <a:rPr lang="en-US" sz="4000" dirty="0">
                <a:latin typeface="Century Gothic"/>
                <a:ea typeface="Century Gothic" panose="020B0502020202020204" pitchFamily="34" charset="0"/>
                <a:cs typeface="Century Gothic" panose="020B0502020202020204" pitchFamily="34" charset="0"/>
              </a:rPr>
              <a:t>C</a:t>
            </a:r>
            <a:r>
              <a:rPr lang="en-US" sz="4000" i="0" dirty="0">
                <a:effectLst/>
                <a:latin typeface="Century Gothic"/>
                <a:ea typeface="Century Gothic" panose="020B0502020202020204" pitchFamily="34" charset="0"/>
                <a:cs typeface="Century Gothic" panose="020B0502020202020204" pitchFamily="34" charset="0"/>
              </a:rPr>
              <a:t>lothing that is easy for them to put on independently.</a:t>
            </a:r>
            <a:r>
              <a:rPr lang="en-US" sz="4000" dirty="0">
                <a:latin typeface="Century Gothic"/>
                <a:ea typeface="Century Gothic" panose="020B0502020202020204" pitchFamily="34" charset="0"/>
                <a:cs typeface="Century Gothic" panose="020B0502020202020204" pitchFamily="34" charset="0"/>
              </a:rPr>
              <a:t> </a:t>
            </a:r>
            <a:endParaRPr lang="en-US" sz="4000" i="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152584-DED5-B3F1-B546-89ACD6E6BEF6}"/>
              </a:ext>
            </a:extLst>
          </p:cNvPr>
          <p:cNvSpPr txBox="1"/>
          <p:nvPr/>
        </p:nvSpPr>
        <p:spPr>
          <a:xfrm>
            <a:off x="3515307" y="8525886"/>
            <a:ext cx="10916871" cy="1323439"/>
          </a:xfrm>
          <a:prstGeom prst="rect">
            <a:avLst/>
          </a:prstGeom>
          <a:noFill/>
        </p:spPr>
        <p:txBody>
          <a:bodyPr wrap="square">
            <a:spAutoFit/>
          </a:bodyPr>
          <a:lstStyle/>
          <a:p>
            <a:pPr marL="0" marR="0" algn="ctr">
              <a:spcBef>
                <a:spcPts val="0"/>
              </a:spcBef>
              <a:spcAft>
                <a:spcPts val="0"/>
              </a:spcAft>
            </a:pPr>
            <a:r>
              <a:rPr lang="en-US" sz="4000" b="1" i="0">
                <a:effectLst/>
                <a:latin typeface="Century Gothic" panose="020B0502020202020204" pitchFamily="34" charset="0"/>
                <a:ea typeface="Century Gothic" panose="020B0502020202020204" pitchFamily="34" charset="0"/>
                <a:cs typeface="Century Gothic" panose="020B0502020202020204" pitchFamily="34" charset="0"/>
              </a:rPr>
              <a:t>PLEASE REMEMBER TO LABEL ALL OF YOUR CHILD’S </a:t>
            </a:r>
            <a:r>
              <a:rPr lang="en-US" sz="4000" b="1">
                <a:latin typeface="Century Gothic" panose="020B0502020202020204" pitchFamily="34" charset="0"/>
                <a:ea typeface="Century Gothic" panose="020B0502020202020204" pitchFamily="34" charset="0"/>
                <a:cs typeface="Century Gothic" panose="020B0502020202020204" pitchFamily="34" charset="0"/>
              </a:rPr>
              <a:t>PERSONAL </a:t>
            </a:r>
            <a:r>
              <a:rPr lang="en-US" sz="4000" b="1" i="0">
                <a:effectLst/>
                <a:latin typeface="Century Gothic" panose="020B0502020202020204" pitchFamily="34" charset="0"/>
                <a:ea typeface="Century Gothic" panose="020B0502020202020204" pitchFamily="34" charset="0"/>
                <a:cs typeface="Century Gothic" panose="020B0502020202020204" pitchFamily="34" charset="0"/>
              </a:rPr>
              <a:t>BELONGINGS. </a:t>
            </a:r>
            <a:r>
              <a:rPr lang="en-US" sz="4000" b="1" i="0">
                <a:effectLst/>
                <a:latin typeface="Century Gothic" panose="020B0502020202020204" pitchFamily="34" charset="0"/>
                <a:ea typeface="Century Gothic" panose="020B0502020202020204" pitchFamily="34" charset="0"/>
                <a:cs typeface="Century Gothic" panose="020B0502020202020204" pitchFamily="34" charset="0"/>
                <a:sym typeface="Segoe UI Emoji" panose="020B0502040204020203" pitchFamily="34" charset="0"/>
              </a:rPr>
              <a:t>😊</a:t>
            </a:r>
            <a:endParaRPr lang="en-US" sz="4000" i="1">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6" name="Graphic 5" descr="Paw prints with solid fill">
            <a:extLst>
              <a:ext uri="{FF2B5EF4-FFF2-40B4-BE49-F238E27FC236}">
                <a16:creationId xmlns:a16="http://schemas.microsoft.com/office/drawing/2014/main" id="{FD34C11F-7F02-5806-8C2D-4A89AA103E3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81569" y="8525886"/>
            <a:ext cx="9144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lose up of a form&#10;&#10;AI-generated content may be incorrect.">
            <a:extLst>
              <a:ext uri="{FF2B5EF4-FFF2-40B4-BE49-F238E27FC236}">
                <a16:creationId xmlns:a16="http://schemas.microsoft.com/office/drawing/2014/main" id="{E11C8405-DF59-A4BE-83FD-5545929105F2}"/>
              </a:ext>
            </a:extLst>
          </p:cNvPr>
          <p:cNvPicPr>
            <a:picLocks noChangeAspect="1"/>
          </p:cNvPicPr>
          <p:nvPr/>
        </p:nvPicPr>
        <p:blipFill>
          <a:blip r:embed="rId2"/>
          <a:stretch>
            <a:fillRect/>
          </a:stretch>
        </p:blipFill>
        <p:spPr>
          <a:xfrm>
            <a:off x="2909259" y="231745"/>
            <a:ext cx="13030200" cy="9305925"/>
          </a:xfrm>
          <a:prstGeom prst="rect">
            <a:avLst/>
          </a:prstGeom>
        </p:spPr>
      </p:pic>
      <p:pic>
        <p:nvPicPr>
          <p:cNvPr id="3" name="Graphic 2" descr="Paw prints with solid fill">
            <a:extLst>
              <a:ext uri="{FF2B5EF4-FFF2-40B4-BE49-F238E27FC236}">
                <a16:creationId xmlns:a16="http://schemas.microsoft.com/office/drawing/2014/main" id="{5284D5A9-7C8B-0C87-665B-17F7CF2A90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016768" y="8144973"/>
            <a:ext cx="914400" cy="9144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97</TotalTime>
  <Words>1101</Words>
  <Application>Microsoft Office PowerPoint</Application>
  <PresentationFormat>Custom</PresentationFormat>
  <Paragraphs>146</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Fredoka</vt:lpstr>
      <vt:lpstr>Wingdings</vt:lpstr>
      <vt:lpstr>Arial</vt:lpstr>
      <vt:lpstr>Century Gothic</vt:lpstr>
      <vt:lpstr>Feel Free Playful</vt:lpstr>
      <vt:lpstr>Calibri</vt:lpstr>
      <vt:lpstr>Corbel</vt:lpstr>
      <vt:lpstr>Sharpie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Lyons, Katherine    (ASD-W)</dc:creator>
  <cp:lastModifiedBy>Burns, Jason (ASD-W)</cp:lastModifiedBy>
  <cp:revision>133</cp:revision>
  <dcterms:created xsi:type="dcterms:W3CDTF">2006-08-16T00:00:00Z</dcterms:created>
  <dcterms:modified xsi:type="dcterms:W3CDTF">2026-05-26T14:36:26Z</dcterms:modified>
  <dc:identifier>DAGDeNrE5bA</dc:identifier>
</cp:coreProperties>
</file>